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407596" y="9743906"/>
            <a:ext cx="818515" cy="160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fld id="{81D60167-4931-47E6-BA6A-407CBD079E47}" type="slidenum">
              <a:rPr dirty="0" spc="20"/>
              <a:t>#</a:t>
            </a:fld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rworkman@bremondisd.net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1145" y="2396028"/>
            <a:ext cx="1391782" cy="542598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98444" y="2884307"/>
            <a:ext cx="1032510" cy="30613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48260">
              <a:lnSpc>
                <a:spcPts val="3750"/>
              </a:lnSpc>
            </a:pPr>
            <a:r>
              <a:rPr dirty="0" sz="3300" spc="-220" b="1">
                <a:latin typeface="Arial"/>
                <a:cs typeface="Arial"/>
              </a:rPr>
              <a:t>Amended</a:t>
            </a: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050" spc="-20" b="1">
                <a:latin typeface="Arial"/>
                <a:cs typeface="Arial"/>
              </a:rPr>
              <a:t>Ill</a:t>
            </a:r>
            <a:r>
              <a:rPr dirty="0" sz="3050" spc="40" b="1">
                <a:latin typeface="Arial"/>
                <a:cs typeface="Arial"/>
              </a:rPr>
              <a:t> </a:t>
            </a:r>
            <a:r>
              <a:rPr dirty="0" sz="3050" spc="-70" b="1">
                <a:latin typeface="Arial"/>
                <a:cs typeface="Arial"/>
              </a:rPr>
              <a:t>Spending</a:t>
            </a:r>
            <a:r>
              <a:rPr dirty="0" sz="3050" spc="185" b="1">
                <a:latin typeface="Arial"/>
                <a:cs typeface="Arial"/>
              </a:rPr>
              <a:t> </a:t>
            </a:r>
            <a:r>
              <a:rPr dirty="0" sz="3050" spc="-100" b="1">
                <a:latin typeface="Arial"/>
                <a:cs typeface="Arial"/>
              </a:rPr>
              <a:t>Plan</a:t>
            </a:r>
            <a:endParaRPr sz="3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2036" y="6085633"/>
            <a:ext cx="459105" cy="10902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475"/>
              </a:lnSpc>
            </a:pPr>
            <a:r>
              <a:rPr dirty="0" sz="3050" spc="-5" b="1">
                <a:latin typeface="Arial"/>
                <a:cs typeface="Arial"/>
              </a:rPr>
              <a:t>ESSER</a:t>
            </a:r>
            <a:endParaRPr sz="3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6520" y="4468715"/>
            <a:ext cx="286385" cy="11074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0"/>
              </a:lnSpc>
            </a:pPr>
            <a:r>
              <a:rPr dirty="0" sz="1850">
                <a:latin typeface="Times New Roman"/>
                <a:cs typeface="Times New Roman"/>
              </a:rPr>
              <a:t>2021-2024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0765" y="521096"/>
            <a:ext cx="138430" cy="56515"/>
          </a:xfrm>
          <a:prstGeom prst="rect">
            <a:avLst/>
          </a:prstGeom>
        </p:spPr>
        <p:txBody>
          <a:bodyPr wrap="square" lIns="0" tIns="12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00" i="1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4354" y="3131076"/>
            <a:ext cx="323850" cy="36385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425"/>
              </a:lnSpc>
            </a:pPr>
            <a:r>
              <a:rPr dirty="0" sz="2100" spc="15">
                <a:latin typeface="Arial"/>
                <a:cs typeface="Arial"/>
              </a:rPr>
              <a:t>Daryl</a:t>
            </a:r>
            <a:r>
              <a:rPr dirty="0" sz="2100" spc="-20">
                <a:latin typeface="Arial"/>
                <a:cs typeface="Arial"/>
              </a:rPr>
              <a:t> </a:t>
            </a:r>
            <a:r>
              <a:rPr dirty="0" sz="2100" spc="35">
                <a:latin typeface="Arial"/>
                <a:cs typeface="Arial"/>
              </a:rPr>
              <a:t>Stuard,</a:t>
            </a:r>
            <a:r>
              <a:rPr dirty="0" sz="2100" spc="-25">
                <a:latin typeface="Arial"/>
                <a:cs typeface="Arial"/>
              </a:rPr>
              <a:t> </a:t>
            </a:r>
            <a:r>
              <a:rPr dirty="0" sz="2100" spc="65">
                <a:latin typeface="Arial"/>
                <a:cs typeface="Arial"/>
              </a:rPr>
              <a:t>Superintendent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54513" y="2182551"/>
          <a:ext cx="6773545" cy="6635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9575"/>
              </a:tblGrid>
              <a:tr h="1323340">
                <a:tc>
                  <a:txBody>
                    <a:bodyPr/>
                    <a:lstStyle/>
                    <a:p>
                      <a:pPr marL="149860" marR="505459" indent="-119380">
                        <a:lnSpc>
                          <a:spcPts val="869"/>
                        </a:lnSpc>
                        <a:spcBef>
                          <a:spcPts val="204"/>
                        </a:spcBef>
                      </a:pPr>
                      <a:r>
                        <a:rPr dirty="0" sz="650" spc="10"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Addressing learning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loss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among LEA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students,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low-income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students,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SWD,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English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learners, racial </a:t>
                      </a:r>
                      <a:r>
                        <a:rPr dirty="0" sz="750" spc="10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ethnic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minorities,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experiencing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6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in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6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--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Tracking</a:t>
                      </a:r>
                      <a:r>
                        <a:rPr dirty="0" sz="6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6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attendance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improving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engagement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distance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education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650" spc="55">
                          <a:latin typeface="Arial"/>
                          <a:cs typeface="Arial"/>
                        </a:rPr>
                        <a:t>l:i]</a:t>
                      </a:r>
                      <a:r>
                        <a:rPr dirty="0" sz="65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Pre-award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50">
                          <a:latin typeface="Arial"/>
                          <a:cs typeface="Arial"/>
                        </a:rPr>
                        <a:t>ltJ</a:t>
                      </a:r>
                      <a:r>
                        <a:rPr dirty="0" sz="1000" spc="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65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2021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85">
                          <a:latin typeface="Times New Roman"/>
                          <a:cs typeface="Times New Roman"/>
                        </a:rPr>
                        <a:t>lt'J</a:t>
                      </a:r>
                      <a:r>
                        <a:rPr dirty="0" sz="10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2022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50" spc="15" i="1">
                          <a:latin typeface="Arial"/>
                          <a:cs typeface="Arial"/>
                        </a:rPr>
                        <a:t>;ti</a:t>
                      </a:r>
                      <a:r>
                        <a:rPr dirty="0" sz="850" spc="24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2023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-110">
                          <a:latin typeface="Times New Roman"/>
                          <a:cs typeface="Times New Roman"/>
                        </a:rPr>
                        <a:t>(¥'.'.!</a:t>
                      </a:r>
                      <a:r>
                        <a:rPr dirty="0" sz="8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(carryover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period)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20">
                          <a:latin typeface="Times New Roman"/>
                          <a:cs typeface="Times New Roman"/>
                        </a:rPr>
                        <a:t>!]  </a:t>
                      </a:r>
                      <a:r>
                        <a:rPr dirty="0" sz="75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7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6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6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activity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53035" marR="48895" indent="-115570">
                        <a:lnSpc>
                          <a:spcPct val="115599"/>
                        </a:lnSpc>
                        <a:spcBef>
                          <a:spcPts val="130"/>
                        </a:spcBef>
                      </a:pPr>
                      <a:r>
                        <a:rPr dirty="0" sz="650" spc="25"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Schoo! 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facility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repairs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improvements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to enable operation of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schools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reduce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risk of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virus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transmission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and exposure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to environmental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health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hazards,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support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6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needs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 spc="35"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950" spc="3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Pre-award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50" spc="75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50" spc="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2021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2021-2022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includin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2022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000" spc="-170">
                          <a:latin typeface="Times New Roman"/>
                          <a:cs typeface="Times New Roman"/>
                        </a:rPr>
                        <a:t>CJ</a:t>
                      </a:r>
                      <a:r>
                        <a:rPr dirty="0" sz="10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2023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60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5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5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2023-2024,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6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period)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spc="15">
                          <a:latin typeface="Arial"/>
                          <a:cs typeface="Arial"/>
                        </a:rPr>
                        <a:t>[?i</a:t>
                      </a:r>
                      <a:r>
                        <a:rPr dirty="0" sz="750" spc="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7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6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6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activity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59385" marR="79375" indent="-121920">
                        <a:lnSpc>
                          <a:spcPct val="111000"/>
                        </a:lnSpc>
                        <a:spcBef>
                          <a:spcPts val="165"/>
                        </a:spcBef>
                      </a:pPr>
                      <a:r>
                        <a:rPr dirty="0" sz="650" spc="25"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lnspecUon,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testing,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maintenance,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repair,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replacement, and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upgrade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projects to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improve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the indoor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air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quality in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school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facilities,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...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mechanical and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non­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mechanical</a:t>
                      </a:r>
                      <a:r>
                        <a:rPr dirty="0" sz="6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heating,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ventilation,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air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conditioning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systems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445"/>
                        </a:spcBef>
                        <a:tabLst>
                          <a:tab pos="341630" algn="l"/>
                        </a:tabLst>
                      </a:pPr>
                      <a:r>
                        <a:rPr dirty="0" sz="650" spc="15">
                          <a:latin typeface="Arial"/>
                          <a:cs typeface="Arial"/>
                        </a:rPr>
                        <a:t>I	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Pre-award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50" spc="-65">
                          <a:latin typeface="Arial"/>
                          <a:cs typeface="Arial"/>
                        </a:rPr>
                        <a:t>'.t,i</a:t>
                      </a:r>
                      <a:r>
                        <a:rPr dirty="0" sz="850" spc="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2021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30">
                          <a:latin typeface="Arial"/>
                          <a:cs typeface="Arial"/>
                        </a:rPr>
                        <a:t>I] </a:t>
                      </a:r>
                      <a:r>
                        <a:rPr dirty="0" sz="900" spc="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2022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 spc="7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2023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6690" marR="4229100" indent="635">
                        <a:lnSpc>
                          <a:spcPts val="1410"/>
                        </a:lnSpc>
                        <a:spcBef>
                          <a:spcPts val="40"/>
                        </a:spcBef>
                      </a:pPr>
                      <a:r>
                        <a:rPr dirty="0" sz="1050" spc="-110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105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2023-2024,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2024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65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[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}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   </a:t>
                      </a:r>
                      <a:r>
                        <a:rPr dirty="0" sz="6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!</a:t>
                      </a:r>
                      <a:r>
                        <a:rPr dirty="0" sz="6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6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6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6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activity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66370" marR="140335" indent="-120650">
                        <a:lnSpc>
                          <a:spcPct val="111000"/>
                        </a:lnSpc>
                        <a:spcBef>
                          <a:spcPts val="165"/>
                        </a:spcBef>
                      </a:pPr>
                      <a:r>
                        <a:rPr dirty="0" sz="650" spc="25"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Inspection, testing,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maintenance,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repair, replacement, and upgrade projects to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improve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indoor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air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quality in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school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facilities,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...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filtering, purification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6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air</a:t>
                      </a:r>
                      <a:r>
                        <a:rPr dirty="0" sz="6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cleaning,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fans,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systems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650" spc="-15">
                          <a:latin typeface="Arial"/>
                          <a:cs typeface="Arial"/>
                        </a:rPr>
                        <a:t>I",/l</a:t>
                      </a:r>
                      <a:r>
                        <a:rPr dirty="0" sz="650" spc="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Pre-award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3505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650" spc="2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2021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850" spc="40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85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2022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60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I] </a:t>
                      </a:r>
                      <a:r>
                        <a:rPr dirty="0" sz="900" spc="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2023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2023-2024, including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period)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24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50" spc="-60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9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0">
                          <a:latin typeface="Arial"/>
                          <a:cs typeface="Arial"/>
                        </a:rPr>
                        <a:t>NIA</a:t>
                      </a:r>
                      <a:r>
                        <a:rPr dirty="0" sz="650" spc="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3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6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6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activity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1755">
                <a:tc>
                  <a:txBody>
                    <a:bodyPr/>
                    <a:lstStyle/>
                    <a:p>
                      <a:pPr marL="168275" marR="224790" indent="-121920">
                        <a:lnSpc>
                          <a:spcPct val="115599"/>
                        </a:lnSpc>
                        <a:spcBef>
                          <a:spcPts val="130"/>
                        </a:spcBef>
                      </a:pPr>
                      <a:r>
                        <a:rPr dirty="0" sz="650" spc="25">
                          <a:latin typeface="Arial"/>
                          <a:cs typeface="Arial"/>
                        </a:rPr>
                        <a:t>8.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!nspecUon,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testing,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maintenance,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repair,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replacement,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and upgrade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projects to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improve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indoor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air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quality in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school 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facilities,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...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window and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door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repair</a:t>
                      </a:r>
                      <a:r>
                        <a:rPr dirty="0" sz="6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replacement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650" spc="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!  </a:t>
                      </a:r>
                      <a:r>
                        <a:rPr dirty="0" sz="6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Pre-award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650" spc="15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;  </a:t>
                      </a:r>
                      <a:r>
                        <a:rPr dirty="0" sz="6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2021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7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2022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24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35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9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6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 2023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spc="30">
                          <a:latin typeface="Times New Roman"/>
                          <a:cs typeface="Times New Roman"/>
                        </a:rPr>
                        <a:t>[I </a:t>
                      </a:r>
                      <a:r>
                        <a:rPr dirty="0" sz="9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6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6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period)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45">
                          <a:latin typeface="Arial"/>
                          <a:cs typeface="Arial"/>
                        </a:rPr>
                        <a:t>L,)</a:t>
                      </a:r>
                      <a:r>
                        <a:rPr dirty="0" sz="800" spc="2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7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6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6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40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6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6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6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latin typeface="Arial"/>
                          <a:cs typeface="Arial"/>
                        </a:rPr>
                        <a:t>activity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758608" y="45836"/>
            <a:ext cx="13970" cy="3316604"/>
          </a:xfrm>
          <a:custGeom>
            <a:avLst/>
            <a:gdLst/>
            <a:ahLst/>
            <a:cxnLst/>
            <a:rect l="l" t="t" r="r" b="b"/>
            <a:pathLst>
              <a:path w="13970" h="3316604">
                <a:moveTo>
                  <a:pt x="4582" y="1135917"/>
                </a:moveTo>
                <a:lnTo>
                  <a:pt x="4582" y="549637"/>
                </a:lnTo>
              </a:path>
              <a:path w="13970" h="3316604">
                <a:moveTo>
                  <a:pt x="0" y="531316"/>
                </a:moveTo>
                <a:lnTo>
                  <a:pt x="0" y="0"/>
                </a:lnTo>
              </a:path>
              <a:path w="13970" h="3316604">
                <a:moveTo>
                  <a:pt x="13748" y="3316145"/>
                </a:moveTo>
                <a:lnTo>
                  <a:pt x="13748" y="1154238"/>
                </a:lnTo>
              </a:path>
            </a:pathLst>
          </a:custGeom>
          <a:ln w="4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1613" y="2088655"/>
            <a:ext cx="6892925" cy="0"/>
          </a:xfrm>
          <a:custGeom>
            <a:avLst/>
            <a:gdLst/>
            <a:ahLst/>
            <a:cxnLst/>
            <a:rect l="l" t="t" r="r" b="b"/>
            <a:pathLst>
              <a:path w="6892925" h="0">
                <a:moveTo>
                  <a:pt x="0" y="0"/>
                </a:moveTo>
                <a:lnTo>
                  <a:pt x="6892467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2038" y="481753"/>
            <a:ext cx="296164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40">
                <a:latin typeface="Arial"/>
                <a:cs typeface="Arial"/>
              </a:rPr>
              <a:t>Las</a:t>
            </a:r>
            <a:r>
              <a:rPr dirty="0" sz="650" spc="25">
                <a:latin typeface="Arial"/>
                <a:cs typeface="Arial"/>
              </a:rPr>
              <a:t>t</a:t>
            </a:r>
            <a:r>
              <a:rPr dirty="0" sz="650" spc="-40">
                <a:latin typeface="Arial"/>
                <a:cs typeface="Arial"/>
              </a:rPr>
              <a:t> </a:t>
            </a:r>
            <a:r>
              <a:rPr dirty="0" sz="650" spc="30">
                <a:latin typeface="Arial"/>
                <a:cs typeface="Arial"/>
              </a:rPr>
              <a:t>Update</a:t>
            </a:r>
            <a:r>
              <a:rPr dirty="0" sz="650" spc="40">
                <a:latin typeface="Arial"/>
                <a:cs typeface="Arial"/>
              </a:rPr>
              <a:t>d</a:t>
            </a:r>
            <a:r>
              <a:rPr dirty="0" sz="650" spc="10">
                <a:latin typeface="Arial"/>
                <a:cs typeface="Arial"/>
              </a:rPr>
              <a:t> </a:t>
            </a:r>
            <a:r>
              <a:rPr dirty="0" sz="650" spc="60">
                <a:latin typeface="Arial"/>
                <a:cs typeface="Arial"/>
              </a:rPr>
              <a:t>Datemme</a:t>
            </a:r>
            <a:r>
              <a:rPr dirty="0" sz="650" spc="25">
                <a:latin typeface="Arial"/>
                <a:cs typeface="Arial"/>
              </a:rPr>
              <a:t>:</a:t>
            </a:r>
            <a:r>
              <a:rPr dirty="0" sz="650" spc="35">
                <a:latin typeface="Arial"/>
                <a:cs typeface="Arial"/>
              </a:rPr>
              <a:t> </a:t>
            </a:r>
            <a:r>
              <a:rPr dirty="0" sz="650" spc="30">
                <a:latin typeface="Arial"/>
                <a:cs typeface="Arial"/>
              </a:rPr>
              <a:t>01/05/202</a:t>
            </a:r>
            <a:r>
              <a:rPr dirty="0" sz="650" spc="40">
                <a:latin typeface="Arial"/>
                <a:cs typeface="Arial"/>
              </a:rPr>
              <a:t>2</a:t>
            </a:r>
            <a:r>
              <a:rPr dirty="0" sz="650" spc="15">
                <a:latin typeface="Arial"/>
                <a:cs typeface="Arial"/>
              </a:rPr>
              <a:t> </a:t>
            </a:r>
            <a:r>
              <a:rPr dirty="0" sz="650" spc="30">
                <a:latin typeface="Arial"/>
                <a:cs typeface="Arial"/>
              </a:rPr>
              <a:t>10:2</a:t>
            </a:r>
            <a:r>
              <a:rPr dirty="0" sz="650" spc="40">
                <a:latin typeface="Arial"/>
                <a:cs typeface="Arial"/>
              </a:rPr>
              <a:t>2</a:t>
            </a:r>
            <a:r>
              <a:rPr dirty="0" sz="650" spc="-60">
                <a:latin typeface="Arial"/>
                <a:cs typeface="Arial"/>
              </a:rPr>
              <a:t> </a:t>
            </a:r>
            <a:r>
              <a:rPr dirty="0" sz="650" spc="45">
                <a:latin typeface="Arial"/>
                <a:cs typeface="Arial"/>
              </a:rPr>
              <a:t>A</a:t>
            </a:r>
            <a:r>
              <a:rPr dirty="0" sz="650" spc="65">
                <a:latin typeface="Arial"/>
                <a:cs typeface="Arial"/>
              </a:rPr>
              <a:t>M</a:t>
            </a:r>
            <a:r>
              <a:rPr dirty="0" sz="650" spc="15">
                <a:latin typeface="Arial"/>
                <a:cs typeface="Arial"/>
              </a:rPr>
              <a:t> </a:t>
            </a:r>
            <a:r>
              <a:rPr dirty="0" sz="650" spc="35">
                <a:latin typeface="Arial"/>
                <a:cs typeface="Arial"/>
              </a:rPr>
              <a:t>b</a:t>
            </a:r>
            <a:r>
              <a:rPr dirty="0" sz="650" spc="35">
                <a:latin typeface="Arial"/>
                <a:cs typeface="Arial"/>
              </a:rPr>
              <a:t>y</a:t>
            </a:r>
            <a:r>
              <a:rPr dirty="0" sz="650" spc="20">
                <a:latin typeface="Arial"/>
                <a:cs typeface="Arial"/>
              </a:rPr>
              <a:t> </a:t>
            </a:r>
            <a:r>
              <a:rPr dirty="0" sz="650" spc="25">
                <a:latin typeface="Arial"/>
                <a:cs typeface="Arial"/>
              </a:rPr>
              <a:t>user</a:t>
            </a:r>
            <a:r>
              <a:rPr dirty="0" sz="650" spc="15">
                <a:latin typeface="Arial"/>
                <a:cs typeface="Arial"/>
              </a:rPr>
              <a:t>:</a:t>
            </a:r>
            <a:r>
              <a:rPr dirty="0" sz="650" spc="30">
                <a:latin typeface="Arial"/>
                <a:cs typeface="Arial"/>
              </a:rPr>
              <a:t> </a:t>
            </a:r>
            <a:r>
              <a:rPr dirty="0" sz="650" spc="35">
                <a:latin typeface="Arial"/>
                <a:cs typeface="Arial"/>
              </a:rPr>
              <a:t>rachel.workman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972" y="677180"/>
            <a:ext cx="388620" cy="110489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650" spc="30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838" y="677180"/>
            <a:ext cx="704850" cy="110489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650" spc="25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r>
              <a:rPr dirty="0" sz="650" spc="1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4838" y="677180"/>
            <a:ext cx="360045" cy="110489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650" spc="4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20362" y="677180"/>
            <a:ext cx="1163320" cy="110489"/>
          </a:xfrm>
          <a:custGeom>
            <a:avLst/>
            <a:gdLst/>
            <a:ahLst/>
            <a:cxnLst/>
            <a:rect l="l" t="t" r="r" b="b"/>
            <a:pathLst>
              <a:path w="1163320" h="110490">
                <a:moveTo>
                  <a:pt x="1163110" y="110037"/>
                </a:moveTo>
                <a:lnTo>
                  <a:pt x="0" y="110037"/>
                </a:lnTo>
                <a:lnTo>
                  <a:pt x="0" y="0"/>
                </a:lnTo>
                <a:lnTo>
                  <a:pt x="1163110" y="0"/>
                </a:lnTo>
                <a:lnTo>
                  <a:pt x="1163110" y="110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07662" y="664965"/>
            <a:ext cx="122174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4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650" spc="7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6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6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17353" y="888127"/>
            <a:ext cx="111887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55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3394" y="1135830"/>
            <a:ext cx="1121410" cy="2901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250"/>
              </a:spcBef>
            </a:pPr>
            <a:r>
              <a:rPr dirty="0" sz="650" spc="-55">
                <a:latin typeface="Times New Roman"/>
                <a:cs typeface="Times New Roman"/>
              </a:rPr>
              <a:t>TEXAS</a:t>
            </a:r>
            <a:r>
              <a:rPr dirty="0" sz="650" spc="175">
                <a:latin typeface="Times New Roman"/>
                <a:cs typeface="Times New Roman"/>
              </a:rPr>
              <a:t> </a:t>
            </a:r>
            <a:r>
              <a:rPr dirty="0" sz="650" spc="-40">
                <a:latin typeface="Times New Roman"/>
                <a:cs typeface="Times New Roman"/>
              </a:rPr>
              <a:t>EDUCATION</a:t>
            </a:r>
            <a:r>
              <a:rPr dirty="0" sz="650" spc="225">
                <a:latin typeface="Times New Roman"/>
                <a:cs typeface="Times New Roman"/>
              </a:rPr>
              <a:t> </a:t>
            </a:r>
            <a:r>
              <a:rPr dirty="0" sz="650" spc="-60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800" spc="-35">
                <a:latin typeface="Arial"/>
                <a:cs typeface="Arial"/>
              </a:rPr>
              <a:t>SAS#: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5">
                <a:latin typeface="Arial"/>
                <a:cs typeface="Arial"/>
              </a:rPr>
              <a:t>ARPAAA21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8205" y="947418"/>
            <a:ext cx="128778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 marR="5080">
              <a:lnSpc>
                <a:spcPct val="106300"/>
              </a:lnSpc>
              <a:spcBef>
                <a:spcPts val="100"/>
              </a:spcBef>
            </a:pPr>
            <a:r>
              <a:rPr dirty="0" sz="650" spc="50">
                <a:latin typeface="Arial"/>
                <a:cs typeface="Arial"/>
              </a:rPr>
              <a:t>Organization: </a:t>
            </a:r>
            <a:r>
              <a:rPr dirty="0" sz="650" spc="40">
                <a:latin typeface="Arial"/>
                <a:cs typeface="Arial"/>
              </a:rPr>
              <a:t>BREMOND </a:t>
            </a:r>
            <a:r>
              <a:rPr dirty="0" sz="650" spc="30">
                <a:latin typeface="Arial"/>
                <a:cs typeface="Arial"/>
              </a:rPr>
              <a:t>ISD </a:t>
            </a:r>
            <a:r>
              <a:rPr dirty="0" sz="650" spc="-170">
                <a:latin typeface="Arial"/>
                <a:cs typeface="Arial"/>
              </a:rPr>
              <a:t> </a:t>
            </a:r>
            <a:r>
              <a:rPr dirty="0" sz="650" spc="45">
                <a:latin typeface="Arial"/>
                <a:cs typeface="Arial"/>
              </a:rPr>
              <a:t>Campus/Site:</a:t>
            </a:r>
            <a:r>
              <a:rPr dirty="0" sz="650" spc="95">
                <a:latin typeface="Arial"/>
                <a:cs typeface="Arial"/>
              </a:rPr>
              <a:t> </a:t>
            </a:r>
            <a:r>
              <a:rPr dirty="0" sz="650" spc="25">
                <a:latin typeface="Arial"/>
                <a:cs typeface="Arial"/>
              </a:rPr>
              <a:t>NIA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650" spc="50">
                <a:latin typeface="Arial"/>
                <a:cs typeface="Arial"/>
              </a:rPr>
              <a:t>Vendor</a:t>
            </a:r>
            <a:r>
              <a:rPr dirty="0" sz="650" spc="-25">
                <a:latin typeface="Arial"/>
                <a:cs typeface="Arial"/>
              </a:rPr>
              <a:t> </a:t>
            </a:r>
            <a:r>
              <a:rPr dirty="0" sz="650" spc="40">
                <a:latin typeface="Arial"/>
                <a:cs typeface="Arial"/>
              </a:rPr>
              <a:t>ID: </a:t>
            </a:r>
            <a:r>
              <a:rPr dirty="0" sz="650" spc="35">
                <a:latin typeface="Arial"/>
                <a:cs typeface="Arial"/>
              </a:rPr>
              <a:t>1746000397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668" y="938257"/>
            <a:ext cx="1056640" cy="351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 marR="5080" indent="-2540">
              <a:lnSpc>
                <a:spcPct val="111000"/>
              </a:lnSpc>
              <a:spcBef>
                <a:spcPts val="100"/>
              </a:spcBef>
            </a:pPr>
            <a:r>
              <a:rPr dirty="0" sz="650" spc="60">
                <a:latin typeface="Arial"/>
                <a:cs typeface="Arial"/>
              </a:rPr>
              <a:t>County District: </a:t>
            </a:r>
            <a:r>
              <a:rPr dirty="0" sz="650" spc="40">
                <a:latin typeface="Arial"/>
                <a:cs typeface="Arial"/>
              </a:rPr>
              <a:t>198901 </a:t>
            </a:r>
            <a:r>
              <a:rPr dirty="0" sz="650" spc="-170">
                <a:latin typeface="Arial"/>
                <a:cs typeface="Arial"/>
              </a:rPr>
              <a:t> </a:t>
            </a:r>
            <a:r>
              <a:rPr dirty="0" sz="650" spc="40">
                <a:latin typeface="Arial"/>
                <a:cs typeface="Arial"/>
              </a:rPr>
              <a:t>ESC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55">
                <a:latin typeface="Arial"/>
                <a:cs typeface="Arial"/>
              </a:rPr>
              <a:t>Region:06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650" spc="65">
                <a:latin typeface="Arial"/>
                <a:cs typeface="Arial"/>
              </a:rPr>
              <a:t>School</a:t>
            </a:r>
            <a:r>
              <a:rPr dirty="0" sz="650" spc="-5">
                <a:latin typeface="Arial"/>
                <a:cs typeface="Arial"/>
              </a:rPr>
              <a:t> </a:t>
            </a:r>
            <a:r>
              <a:rPr dirty="0" sz="650" spc="40">
                <a:latin typeface="Arial"/>
                <a:cs typeface="Arial"/>
              </a:rPr>
              <a:t>Year: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35">
                <a:latin typeface="Arial"/>
                <a:cs typeface="Arial"/>
              </a:rPr>
              <a:t>2020-2021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6382" y="1451246"/>
            <a:ext cx="3335020" cy="1981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ARB</a:t>
            </a:r>
            <a:r>
              <a:rPr dirty="0" sz="105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ESSER </a:t>
            </a:r>
            <a:r>
              <a:rPr dirty="0" sz="1150" spc="-45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15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30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7936" y="1684084"/>
            <a:ext cx="1533525" cy="35369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72390">
              <a:lnSpc>
                <a:spcPts val="1260"/>
              </a:lnSpc>
              <a:spcBef>
                <a:spcPts val="190"/>
              </a:spcBef>
            </a:pPr>
            <a:r>
              <a:rPr dirty="0" sz="1100" spc="15">
                <a:latin typeface="Arial"/>
                <a:cs typeface="Arial"/>
              </a:rPr>
              <a:t>Program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Description 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BS3013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-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Blan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67773" y="119121"/>
            <a:ext cx="0" cy="1429385"/>
          </a:xfrm>
          <a:custGeom>
            <a:avLst/>
            <a:gdLst/>
            <a:ahLst/>
            <a:cxnLst/>
            <a:rect l="l" t="t" r="r" b="b"/>
            <a:pathLst>
              <a:path w="0" h="1429385">
                <a:moveTo>
                  <a:pt x="0" y="142905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1613" y="2070334"/>
            <a:ext cx="6892925" cy="0"/>
          </a:xfrm>
          <a:custGeom>
            <a:avLst/>
            <a:gdLst/>
            <a:ahLst/>
            <a:cxnLst/>
            <a:rect l="l" t="t" r="r" b="b"/>
            <a:pathLst>
              <a:path w="6892925" h="0">
                <a:moveTo>
                  <a:pt x="0" y="0"/>
                </a:moveTo>
                <a:lnTo>
                  <a:pt x="6892467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6182" y="2157360"/>
          <a:ext cx="6773545" cy="3754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9575"/>
              </a:tblGrid>
              <a:tr h="1327785">
                <a:tc>
                  <a:txBody>
                    <a:bodyPr/>
                    <a:lstStyle/>
                    <a:p>
                      <a:pPr marL="158750" marR="320675" indent="-117475">
                        <a:lnSpc>
                          <a:spcPts val="830"/>
                        </a:lnSpc>
                        <a:spcBef>
                          <a:spcPts val="309"/>
                        </a:spcBef>
                      </a:pPr>
                      <a:r>
                        <a:rPr dirty="0" sz="750" spc="3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Developing strategies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implementing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public health protocols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to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 greatest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extent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practicable,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policies in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line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guidance from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CDC for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reopening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operation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facilities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0975">
                        <a:lnSpc>
                          <a:spcPts val="1235"/>
                        </a:lnSpc>
                      </a:pPr>
                      <a:r>
                        <a:rPr dirty="0" baseline="-10582" sz="1575" spc="-82">
                          <a:latin typeface="Arial"/>
                          <a:cs typeface="Arial"/>
                        </a:rPr>
                        <a:t>Cl</a:t>
                      </a:r>
                      <a:r>
                        <a:rPr dirty="0" baseline="-10582" sz="1575" spc="11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750" spc="-65">
                          <a:latin typeface="Times New Roman"/>
                          <a:cs typeface="Times New Roman"/>
                        </a:rPr>
                        <a:t>(._)</a:t>
                      </a:r>
                      <a:r>
                        <a:rPr dirty="0" sz="75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baseline="-6944" sz="1200" spc="-67">
                          <a:latin typeface="Arial"/>
                          <a:cs typeface="Arial"/>
                        </a:rPr>
                        <a:t>C:I</a:t>
                      </a:r>
                      <a:r>
                        <a:rPr dirty="0" baseline="-6944" sz="1200" spc="24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baseline="-6944" sz="1200" spc="-82">
                          <a:latin typeface="Arial"/>
                          <a:cs typeface="Arial"/>
                        </a:rPr>
                        <a:t>C:I</a:t>
                      </a:r>
                      <a:r>
                        <a:rPr dirty="0" baseline="-6944" sz="1200" spc="26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-7246" sz="1725" spc="-427">
                          <a:latin typeface="Courier New"/>
                          <a:cs typeface="Courier New"/>
                        </a:rPr>
                        <a:t>CJ</a:t>
                      </a:r>
                      <a:r>
                        <a:rPr dirty="0" baseline="-7246" sz="1725" spc="-277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baseline="-8771" sz="1425" spc="-179">
                          <a:latin typeface="Times New Roman"/>
                          <a:cs typeface="Times New Roman"/>
                        </a:rPr>
                        <a:t>\ii.I</a:t>
                      </a:r>
                      <a:r>
                        <a:rPr dirty="0" baseline="-8771" sz="1425" spc="27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5">
                          <a:latin typeface="Times New Roman"/>
                          <a:cs typeface="Times New Roman"/>
                        </a:rPr>
                        <a:t>NIA</a:t>
                      </a:r>
                      <a:r>
                        <a:rPr dirty="0" sz="8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6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8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 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459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15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dirty="0" sz="75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7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maintain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operation of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continuity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1:ll</a:t>
                      </a:r>
                      <a:r>
                        <a:rPr dirty="0" sz="700" spc="18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Pre-award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65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baseline="-6172" sz="1350" spc="-97">
                          <a:latin typeface="Arial"/>
                          <a:cs typeface="Arial"/>
                        </a:rPr>
                        <a:t>hd</a:t>
                      </a:r>
                      <a:r>
                        <a:rPr dirty="0" baseline="-6172" sz="1350" spc="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390"/>
                        </a:spcBef>
                        <a:tabLst>
                          <a:tab pos="382270" algn="l"/>
                        </a:tabLst>
                      </a:pPr>
                      <a:r>
                        <a:rPr dirty="0" baseline="-6944" sz="1200" spc="7">
                          <a:latin typeface="Arial"/>
                          <a:cs typeface="Arial"/>
                        </a:rPr>
                        <a:t>I	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baseline="-11695" sz="1425" spc="60">
                          <a:latin typeface="Arial"/>
                          <a:cs typeface="Arial"/>
                        </a:rPr>
                        <a:t>Pi</a:t>
                      </a:r>
                      <a:r>
                        <a:rPr dirty="0" baseline="-11695" sz="1425" spc="21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2885">
                        <a:lnSpc>
                          <a:spcPts val="930"/>
                        </a:lnSpc>
                        <a:spcBef>
                          <a:spcPts val="265"/>
                        </a:spcBef>
                      </a:pPr>
                      <a:r>
                        <a:rPr dirty="0" sz="950" spc="15">
                          <a:latin typeface="Arial"/>
                          <a:cs typeface="Arial"/>
                        </a:rPr>
                        <a:t>fl!</a:t>
                      </a:r>
                      <a:r>
                        <a:rPr dirty="0" sz="950" spc="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sz="75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sz="75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3045">
                        <a:lnSpc>
                          <a:spcPts val="1710"/>
                        </a:lnSpc>
                      </a:pPr>
                      <a:r>
                        <a:rPr dirty="0" baseline="-6944" sz="24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6944" sz="24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NI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spc="15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dirty="0" sz="7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3968" sz="105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continuing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to</a:t>
                      </a:r>
                      <a:r>
                        <a:rPr dirty="0" baseline="3968" sz="1050" spc="-2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employ</a:t>
                      </a:r>
                      <a:r>
                        <a:rPr dirty="0" baseline="3968" sz="1050" spc="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existing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staff</a:t>
                      </a:r>
                      <a:r>
                        <a:rPr dirty="0" baseline="3968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of</a:t>
                      </a:r>
                      <a:r>
                        <a:rPr dirty="0" baseline="3968" sz="1050" spc="-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the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LEA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39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50" spc="-135">
                          <a:latin typeface="Arial"/>
                          <a:cs typeface="Arial"/>
                        </a:rPr>
                        <a:t>1:-t1</a:t>
                      </a:r>
                      <a:r>
                        <a:rPr dirty="0" sz="75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Pre-award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5" i="1">
                          <a:latin typeface="Times New Roman"/>
                          <a:cs typeface="Times New Roman"/>
                        </a:rPr>
                        <a:t>i.)</a:t>
                      </a:r>
                      <a:r>
                        <a:rPr dirty="0" sz="900" spc="2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800" spc="-20">
                          <a:latin typeface="Arial"/>
                          <a:cs typeface="Arial"/>
                        </a:rPr>
                        <a:t>(?I</a:t>
                      </a:r>
                      <a:r>
                        <a:rPr dirty="0" sz="800" spc="16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15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baseline="3703" sz="1125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37">
                          <a:latin typeface="Times New Roman"/>
                          <a:cs typeface="Times New Roman"/>
                        </a:rPr>
                        <a:t>2022</a:t>
                      </a:r>
                      <a:endParaRPr baseline="3703" sz="1125">
                        <a:latin typeface="Times New Roman"/>
                        <a:cs typeface="Times New Roman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baseline="-7575" sz="1650" spc="-247">
                          <a:latin typeface="Times New Roman"/>
                          <a:cs typeface="Times New Roman"/>
                        </a:rPr>
                        <a:t>-:tJ</a:t>
                      </a:r>
                      <a:r>
                        <a:rPr dirty="0" baseline="-7575" sz="165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10">
                          <a:latin typeface="Arial"/>
                          <a:cs typeface="Arial"/>
                        </a:rPr>
                        <a:t>It] </a:t>
                      </a:r>
                      <a:r>
                        <a:rPr dirty="0" sz="8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15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baseline="3703" sz="1125" spc="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22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baseline="3703" sz="1125" spc="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period)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2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::;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72" sz="1200" spc="-7">
                          <a:latin typeface="Times New Roman"/>
                          <a:cs typeface="Times New Roman"/>
                        </a:rPr>
                        <a:t>NIA</a:t>
                      </a:r>
                      <a:r>
                        <a:rPr dirty="0" baseline="3472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baseline="3472" sz="1200" spc="-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Wil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3968" sz="1050" spc="-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no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3968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gran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fund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s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3968" sz="1050" spc="-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thi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s</a:t>
                      </a:r>
                      <a:r>
                        <a:rPr dirty="0" baseline="3968" sz="10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activity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7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2408" y="450708"/>
            <a:ext cx="29597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latin typeface="Arial"/>
                <a:cs typeface="Arial"/>
              </a:rPr>
              <a:t>Last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Updated </a:t>
            </a:r>
            <a:r>
              <a:rPr dirty="0" sz="700" spc="25">
                <a:latin typeface="Arial"/>
                <a:cs typeface="Arial"/>
              </a:rPr>
              <a:t>Dateffime: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01/05/2022</a:t>
            </a:r>
            <a:r>
              <a:rPr dirty="0" sz="750" spc="20">
                <a:latin typeface="Times New Roman"/>
                <a:cs typeface="Times New Roman"/>
              </a:rPr>
              <a:t> 10:22</a:t>
            </a:r>
            <a:r>
              <a:rPr dirty="0" sz="750" spc="-60">
                <a:latin typeface="Times New Roman"/>
                <a:cs typeface="Times New Roman"/>
              </a:rPr>
              <a:t> </a:t>
            </a:r>
            <a:r>
              <a:rPr dirty="0" sz="750" spc="-90">
                <a:latin typeface="Times New Roman"/>
                <a:cs typeface="Times New Roman"/>
              </a:rPr>
              <a:t>AM</a:t>
            </a:r>
            <a:r>
              <a:rPr dirty="0" sz="750" spc="-60">
                <a:latin typeface="Times New Roman"/>
                <a:cs typeface="Times New Roman"/>
              </a:rPr>
              <a:t> </a:t>
            </a:r>
            <a:r>
              <a:rPr dirty="0" sz="700" spc="5">
                <a:latin typeface="Arial"/>
                <a:cs typeface="Arial"/>
              </a:rPr>
              <a:t>by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user: </a:t>
            </a:r>
            <a:r>
              <a:rPr dirty="0" sz="700" spc="5">
                <a:latin typeface="Arial"/>
                <a:cs typeface="Arial"/>
              </a:rPr>
              <a:t>racheLworkman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221" y="646061"/>
            <a:ext cx="1116965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Schedul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Statu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8377" y="646061"/>
            <a:ext cx="351155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9318" y="645968"/>
            <a:ext cx="1203325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1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50" spc="-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FFFFFF"/>
                </a:solidFill>
                <a:latin typeface="Times New Roman"/>
                <a:cs typeface="Times New Roman"/>
              </a:rPr>
              <a:t>ID.0028840268320101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775" y="831637"/>
            <a:ext cx="1125855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165">
                <a:latin typeface="Times New Roman"/>
                <a:cs typeface="Times New Roman"/>
              </a:rPr>
              <a:t>eGrants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811" y="1116380"/>
            <a:ext cx="1124585" cy="29083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275"/>
              </a:spcBef>
            </a:pPr>
            <a:r>
              <a:rPr dirty="0" sz="600" spc="-25">
                <a:latin typeface="Arial"/>
                <a:cs typeface="Arial"/>
              </a:rPr>
              <a:t>TEXAS</a:t>
            </a:r>
            <a:r>
              <a:rPr dirty="0" sz="600" spc="114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EDUCATION</a:t>
            </a:r>
            <a:r>
              <a:rPr dirty="0" sz="600" spc="200">
                <a:latin typeface="Arial"/>
                <a:cs typeface="Arial"/>
              </a:rPr>
              <a:t> </a:t>
            </a:r>
            <a:r>
              <a:rPr dirty="0" sz="600" spc="-30">
                <a:latin typeface="Arial"/>
                <a:cs typeface="Arial"/>
              </a:rPr>
              <a:t>AGENCY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sz="800" spc="-40">
                <a:latin typeface="Arial"/>
                <a:cs typeface="Arial"/>
              </a:rPr>
              <a:t>SAS#</a:t>
            </a:r>
            <a:r>
              <a:rPr dirty="0" sz="800" spc="-20">
                <a:latin typeface="Arial"/>
                <a:cs typeface="Arial"/>
              </a:rPr>
              <a:t>: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ARPAAA21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7664" y="928842"/>
            <a:ext cx="1292860" cy="3492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335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BREMOND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800" spc="-105">
                <a:latin typeface="Times New Roman"/>
                <a:cs typeface="Times New Roman"/>
              </a:rPr>
              <a:t>NIA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dirty="0" sz="750" spc="30">
                <a:latin typeface="Times New Roman"/>
                <a:cs typeface="Times New Roman"/>
              </a:rPr>
              <a:t>Vendor</a:t>
            </a:r>
            <a:r>
              <a:rPr dirty="0" sz="750" spc="-10">
                <a:latin typeface="Times New Roman"/>
                <a:cs typeface="Times New Roman"/>
              </a:rPr>
              <a:t> </a:t>
            </a:r>
            <a:r>
              <a:rPr dirty="0" sz="750" spc="-15">
                <a:latin typeface="Times New Roman"/>
                <a:cs typeface="Times New Roman"/>
              </a:rPr>
              <a:t>ID:</a:t>
            </a:r>
            <a:r>
              <a:rPr dirty="0" sz="750" spc="-10">
                <a:latin typeface="Times New Roman"/>
                <a:cs typeface="Times New Roman"/>
              </a:rPr>
              <a:t> </a:t>
            </a:r>
            <a:r>
              <a:rPr dirty="0" sz="750" spc="20">
                <a:latin typeface="Times New Roman"/>
                <a:cs typeface="Times New Roman"/>
              </a:rPr>
              <a:t>1746000397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8350" y="922480"/>
            <a:ext cx="1049655" cy="351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65"/>
              </a:lnSpc>
              <a:spcBef>
                <a:spcPts val="100"/>
              </a:spcBef>
            </a:pPr>
            <a:r>
              <a:rPr dirty="0" sz="700" spc="35">
                <a:latin typeface="Arial"/>
                <a:cs typeface="Arial"/>
              </a:rPr>
              <a:t>County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50" spc="25">
                <a:latin typeface="Arial"/>
                <a:cs typeface="Arial"/>
              </a:rPr>
              <a:t>District: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 spc="25">
                <a:latin typeface="Times New Roman"/>
                <a:cs typeface="Times New Roman"/>
              </a:rPr>
              <a:t>198901</a:t>
            </a:r>
            <a:endParaRPr sz="750">
              <a:latin typeface="Times New Roman"/>
              <a:cs typeface="Times New Roman"/>
            </a:endParaRPr>
          </a:p>
          <a:p>
            <a:pPr marL="14604">
              <a:lnSpc>
                <a:spcPts val="830"/>
              </a:lnSpc>
            </a:pP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50" spc="30">
                <a:latin typeface="Times New Roman"/>
                <a:cs typeface="Times New Roman"/>
              </a:rPr>
              <a:t>Reglon:06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865"/>
              </a:lnSpc>
            </a:pPr>
            <a:r>
              <a:rPr dirty="0" sz="700" spc="40">
                <a:latin typeface="Arial"/>
                <a:cs typeface="Arial"/>
              </a:rPr>
              <a:t>School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Year: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2020-2021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87216" y="1431100"/>
            <a:ext cx="3340100" cy="2044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2020-202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05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75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2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Federa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93283" y="1672125"/>
            <a:ext cx="1541145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7470">
              <a:lnSpc>
                <a:spcPct val="100000"/>
              </a:lnSpc>
              <a:spcBef>
                <a:spcPts val="100"/>
              </a:spcBef>
            </a:pPr>
            <a:r>
              <a:rPr dirty="0" sz="1050" spc="40">
                <a:latin typeface="Arial"/>
                <a:cs typeface="Arial"/>
              </a:rPr>
              <a:t>Program</a:t>
            </a:r>
            <a:r>
              <a:rPr dirty="0" sz="1050" spc="65">
                <a:latin typeface="Arial"/>
                <a:cs typeface="Arial"/>
              </a:rPr>
              <a:t> </a:t>
            </a:r>
            <a:r>
              <a:rPr dirty="0" sz="1050" spc="50">
                <a:latin typeface="Arial"/>
                <a:cs typeface="Arial"/>
              </a:rPr>
              <a:t>Description </a:t>
            </a:r>
            <a:r>
              <a:rPr dirty="0" sz="1050" spc="55">
                <a:latin typeface="Arial"/>
                <a:cs typeface="Arial"/>
              </a:rPr>
              <a:t> </a:t>
            </a:r>
            <a:r>
              <a:rPr dirty="0" sz="1050" spc="15">
                <a:latin typeface="Arial"/>
                <a:cs typeface="Arial"/>
              </a:rPr>
              <a:t>PS3013</a:t>
            </a:r>
            <a:r>
              <a:rPr dirty="0" sz="1050" spc="30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-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45">
                <a:latin typeface="Arial"/>
                <a:cs typeface="Arial"/>
              </a:rPr>
              <a:t>Program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 spc="5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1599" y="2042852"/>
            <a:ext cx="6783070" cy="4104004"/>
            <a:chOff x="531599" y="2042852"/>
            <a:chExt cx="6783070" cy="410400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1599" y="2042852"/>
              <a:ext cx="6782480" cy="38474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54513" y="2427598"/>
              <a:ext cx="0" cy="3719829"/>
            </a:xfrm>
            <a:custGeom>
              <a:avLst/>
              <a:gdLst/>
              <a:ahLst/>
              <a:cxnLst/>
              <a:rect l="l" t="t" r="r" b="b"/>
              <a:pathLst>
                <a:path w="0" h="3719829">
                  <a:moveTo>
                    <a:pt x="0" y="3719213"/>
                  </a:moveTo>
                  <a:lnTo>
                    <a:pt x="0" y="0"/>
                  </a:lnTo>
                </a:path>
              </a:pathLst>
            </a:custGeom>
            <a:ln w="91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309498" y="2409277"/>
              <a:ext cx="0" cy="3705860"/>
            </a:xfrm>
            <a:custGeom>
              <a:avLst/>
              <a:gdLst/>
              <a:ahLst/>
              <a:cxnLst/>
              <a:rect l="l" t="t" r="r" b="b"/>
              <a:pathLst>
                <a:path w="0" h="3705860">
                  <a:moveTo>
                    <a:pt x="0" y="3705472"/>
                  </a:moveTo>
                  <a:lnTo>
                    <a:pt x="0" y="0"/>
                  </a:lnTo>
                </a:path>
              </a:pathLst>
            </a:custGeom>
            <a:ln w="4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7767773" y="27515"/>
            <a:ext cx="0" cy="1452245"/>
          </a:xfrm>
          <a:custGeom>
            <a:avLst/>
            <a:gdLst/>
            <a:ahLst/>
            <a:cxnLst/>
            <a:rect l="l" t="t" r="r" b="b"/>
            <a:pathLst>
              <a:path w="0" h="1452245">
                <a:moveTo>
                  <a:pt x="0" y="1451958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6991" y="447909"/>
            <a:ext cx="297180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latin typeface="Arial"/>
                <a:cs typeface="Arial"/>
              </a:rPr>
              <a:t>Last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Updated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Dateffime: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01/05/2022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10:22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AM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by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user: </a:t>
            </a:r>
            <a:r>
              <a:rPr dirty="0" sz="700" spc="15">
                <a:latin typeface="Arial"/>
                <a:cs typeface="Arial"/>
              </a:rPr>
              <a:t>rachel.workman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8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2097" y="643299"/>
            <a:ext cx="1116965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r>
              <a:rPr dirty="0" sz="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Status.</a:t>
            </a:r>
            <a:r>
              <a:rPr dirty="0" sz="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8899" y="643299"/>
            <a:ext cx="35560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4422" y="643299"/>
            <a:ext cx="118745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00" spc="3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ID.0028840268320101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122" y="816115"/>
            <a:ext cx="1119505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135">
                <a:latin typeface="Times New Roman"/>
                <a:cs typeface="Times New Roman"/>
              </a:rPr>
              <a:t>eGrants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3980" y="1089535"/>
            <a:ext cx="1119505" cy="31115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400"/>
              </a:spcBef>
            </a:pPr>
            <a:r>
              <a:rPr dirty="0" sz="650" spc="25">
                <a:latin typeface="Times New Roman"/>
                <a:cs typeface="Times New Roman"/>
              </a:rPr>
              <a:t>HXAS</a:t>
            </a:r>
            <a:r>
              <a:rPr dirty="0" sz="650" spc="114">
                <a:latin typeface="Times New Roman"/>
                <a:cs typeface="Times New Roman"/>
              </a:rPr>
              <a:t> </a:t>
            </a:r>
            <a:r>
              <a:rPr dirty="0" sz="650" spc="-35">
                <a:latin typeface="Times New Roman"/>
                <a:cs typeface="Times New Roman"/>
              </a:rPr>
              <a:t>EDUCATION</a:t>
            </a:r>
            <a:r>
              <a:rPr dirty="0" sz="650" spc="185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700" spc="20">
                <a:latin typeface="Arial"/>
                <a:cs typeface="Arial"/>
              </a:rPr>
              <a:t>SAS#: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1527" y="915100"/>
            <a:ext cx="1289050" cy="3517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3970" marR="5080">
              <a:lnSpc>
                <a:spcPct val="103000"/>
              </a:lnSpc>
              <a:spcBef>
                <a:spcPts val="7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BREMOND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 </a:t>
            </a:r>
            <a:r>
              <a:rPr dirty="0" sz="700" spc="-5">
                <a:latin typeface="Arial"/>
                <a:cs typeface="Arial"/>
              </a:rPr>
              <a:t>NIA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60"/>
              </a:lnSpc>
            </a:pPr>
            <a:r>
              <a:rPr dirty="0" sz="850" spc="-105">
                <a:latin typeface="Courier New"/>
                <a:cs typeface="Courier New"/>
              </a:rPr>
              <a:t>Vendo</a:t>
            </a:r>
            <a:r>
              <a:rPr dirty="0" sz="850" spc="-100">
                <a:latin typeface="Courier New"/>
                <a:cs typeface="Courier New"/>
              </a:rPr>
              <a:t>r</a:t>
            </a:r>
            <a:r>
              <a:rPr dirty="0" sz="850" spc="-409">
                <a:latin typeface="Courier New"/>
                <a:cs typeface="Courier New"/>
              </a:rPr>
              <a:t> </a:t>
            </a:r>
            <a:r>
              <a:rPr dirty="0" sz="850" spc="-160">
                <a:latin typeface="Courier New"/>
                <a:cs typeface="Courier New"/>
              </a:rPr>
              <a:t>ID</a:t>
            </a:r>
            <a:r>
              <a:rPr dirty="0" sz="850" spc="-155">
                <a:latin typeface="Courier New"/>
                <a:cs typeface="Courier New"/>
              </a:rPr>
              <a:t>:</a:t>
            </a:r>
            <a:r>
              <a:rPr dirty="0" sz="850" spc="-360">
                <a:latin typeface="Courier New"/>
                <a:cs typeface="Courier New"/>
              </a:rPr>
              <a:t> </a:t>
            </a:r>
            <a:r>
              <a:rPr dirty="0" sz="850" spc="-120">
                <a:latin typeface="Courier New"/>
                <a:cs typeface="Courier New"/>
              </a:rPr>
              <a:t>1746000397</a:t>
            </a:r>
            <a:endParaRPr sz="85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1799" y="1423764"/>
            <a:ext cx="3340100" cy="1981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2020-2023 ARP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6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15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1958" y="1652022"/>
            <a:ext cx="1532255" cy="35369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73025">
              <a:lnSpc>
                <a:spcPts val="1260"/>
              </a:lnSpc>
              <a:spcBef>
                <a:spcPts val="190"/>
              </a:spcBef>
            </a:pPr>
            <a:r>
              <a:rPr dirty="0" sz="1100" spc="15">
                <a:latin typeface="Arial"/>
                <a:cs typeface="Arial"/>
              </a:rPr>
              <a:t>Program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30">
                <a:latin typeface="Arial"/>
                <a:cs typeface="Arial"/>
              </a:rPr>
              <a:t>Description 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PS3013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-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Program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Plan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2933" y="910520"/>
            <a:ext cx="1046480" cy="3479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604" marR="5080" indent="-2540">
              <a:lnSpc>
                <a:spcPts val="869"/>
              </a:lnSpc>
              <a:spcBef>
                <a:spcPts val="105"/>
              </a:spcBef>
            </a:pPr>
            <a:r>
              <a:rPr dirty="0" sz="700" spc="35">
                <a:latin typeface="Arial"/>
                <a:cs typeface="Arial"/>
              </a:rPr>
              <a:t>County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District:</a:t>
            </a:r>
            <a:r>
              <a:rPr dirty="0" sz="700" spc="5">
                <a:latin typeface="Arial"/>
                <a:cs typeface="Arial"/>
              </a:rPr>
              <a:t> 198901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850" spc="-130">
                <a:latin typeface="Courier New"/>
                <a:cs typeface="Courier New"/>
              </a:rPr>
              <a:t>Region:06</a:t>
            </a:r>
            <a:endParaRPr sz="850">
              <a:latin typeface="Courier New"/>
              <a:cs typeface="Courier New"/>
            </a:endParaRPr>
          </a:p>
          <a:p>
            <a:pPr marL="12700">
              <a:lnSpc>
                <a:spcPts val="790"/>
              </a:lnSpc>
            </a:pPr>
            <a:r>
              <a:rPr dirty="0" sz="700" spc="40">
                <a:latin typeface="Arial"/>
                <a:cs typeface="Arial"/>
              </a:rPr>
              <a:t>School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Year: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2020</a:t>
            </a:r>
            <a:r>
              <a:rPr dirty="0" sz="700" spc="-5">
                <a:latin typeface="Arial"/>
                <a:cs typeface="Arial"/>
              </a:rPr>
              <a:t> 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017" y="2422024"/>
            <a:ext cx="6584950" cy="3683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9539" marR="5080" indent="-117475">
              <a:lnSpc>
                <a:spcPct val="100899"/>
              </a:lnSpc>
              <a:spcBef>
                <a:spcPts val="90"/>
              </a:spcBef>
            </a:pPr>
            <a:r>
              <a:rPr dirty="0" sz="700" spc="5">
                <a:latin typeface="Arial"/>
                <a:cs typeface="Arial"/>
              </a:rPr>
              <a:t>1. </a:t>
            </a:r>
            <a:r>
              <a:rPr dirty="0" sz="700">
                <a:latin typeface="Arial"/>
                <a:cs typeface="Arial"/>
              </a:rPr>
              <a:t>Which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5">
                <a:latin typeface="Arial"/>
                <a:cs typeface="Arial"/>
              </a:rPr>
              <a:t>following processes </a:t>
            </a:r>
            <a:r>
              <a:rPr dirty="0" sz="700" spc="15">
                <a:latin typeface="Arial"/>
                <a:cs typeface="Arial"/>
              </a:rPr>
              <a:t>did 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 spc="5">
                <a:latin typeface="Arial"/>
                <a:cs typeface="Arial"/>
              </a:rPr>
              <a:t>follow </a:t>
            </a:r>
            <a:r>
              <a:rPr dirty="0" sz="700" spc="25">
                <a:latin typeface="Arial"/>
                <a:cs typeface="Arial"/>
              </a:rPr>
              <a:t>to </a:t>
            </a:r>
            <a:r>
              <a:rPr dirty="0" sz="700" spc="5">
                <a:latin typeface="Arial"/>
                <a:cs typeface="Arial"/>
              </a:rPr>
              <a:t>determine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needs </a:t>
            </a:r>
            <a:r>
              <a:rPr dirty="0" sz="700" spc="5">
                <a:latin typeface="Arial"/>
                <a:cs typeface="Arial"/>
              </a:rPr>
              <a:t>of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 spc="15">
                <a:latin typeface="Arial"/>
                <a:cs typeface="Arial"/>
              </a:rPr>
              <a:t>caused </a:t>
            </a:r>
            <a:r>
              <a:rPr dirty="0" sz="700" spc="5">
                <a:latin typeface="Arial"/>
                <a:cs typeface="Arial"/>
              </a:rPr>
              <a:t>by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pandemic </a:t>
            </a:r>
            <a:r>
              <a:rPr dirty="0" sz="700" spc="5">
                <a:latin typeface="Arial"/>
                <a:cs typeface="Arial"/>
              </a:rPr>
              <a:t>that would </a:t>
            </a:r>
            <a:r>
              <a:rPr dirty="0" sz="700" spc="20">
                <a:latin typeface="Arial"/>
                <a:cs typeface="Arial"/>
              </a:rPr>
              <a:t>not </a:t>
            </a:r>
            <a:r>
              <a:rPr dirty="0" sz="700" spc="25">
                <a:latin typeface="Arial"/>
                <a:cs typeface="Arial"/>
              </a:rPr>
              <a:t>be </a:t>
            </a:r>
            <a:r>
              <a:rPr dirty="0" sz="700" spc="10">
                <a:latin typeface="Arial"/>
                <a:cs typeface="Arial"/>
              </a:rPr>
              <a:t>reimbursed </a:t>
            </a:r>
            <a:r>
              <a:rPr dirty="0" sz="700" spc="25">
                <a:latin typeface="Arial"/>
                <a:cs typeface="Arial"/>
              </a:rPr>
              <a:t>by </a:t>
            </a:r>
            <a:r>
              <a:rPr dirty="0" sz="700" spc="5">
                <a:latin typeface="Arial"/>
                <a:cs typeface="Arial"/>
              </a:rPr>
              <a:t>other fund </a:t>
            </a:r>
            <a:r>
              <a:rPr dirty="0" sz="700" spc="10">
                <a:latin typeface="Arial"/>
                <a:cs typeface="Arial"/>
              </a:rPr>
              <a:t> sources (Federal </a:t>
            </a:r>
            <a:r>
              <a:rPr dirty="0" sz="700">
                <a:latin typeface="Arial"/>
                <a:cs typeface="Arial"/>
              </a:rPr>
              <a:t>Emergency </a:t>
            </a:r>
            <a:r>
              <a:rPr dirty="0" sz="700" spc="10">
                <a:latin typeface="Arial"/>
                <a:cs typeface="Arial"/>
              </a:rPr>
              <a:t>Management </a:t>
            </a:r>
            <a:r>
              <a:rPr dirty="0" sz="700" spc="5">
                <a:latin typeface="Arial"/>
                <a:cs typeface="Arial"/>
              </a:rPr>
              <a:t>Agency (FEMA), </a:t>
            </a:r>
            <a:r>
              <a:rPr dirty="0" sz="700" spc="10">
                <a:latin typeface="Arial"/>
                <a:cs typeface="Arial"/>
              </a:rPr>
              <a:t>Child </a:t>
            </a:r>
            <a:r>
              <a:rPr dirty="0" sz="700">
                <a:latin typeface="Arial"/>
                <a:cs typeface="Arial"/>
              </a:rPr>
              <a:t>Nutrition Program, </a:t>
            </a:r>
            <a:r>
              <a:rPr dirty="0" sz="700" spc="10">
                <a:latin typeface="Arial"/>
                <a:cs typeface="Arial"/>
              </a:rPr>
              <a:t>Child </a:t>
            </a:r>
            <a:r>
              <a:rPr dirty="0" sz="700" spc="15">
                <a:latin typeface="Arial"/>
                <a:cs typeface="Arial"/>
              </a:rPr>
              <a:t>Care </a:t>
            </a:r>
            <a:r>
              <a:rPr dirty="0" sz="700" spc="40">
                <a:latin typeface="Arial"/>
                <a:cs typeface="Arial"/>
              </a:rPr>
              <a:t>&amp; </a:t>
            </a:r>
            <a:r>
              <a:rPr dirty="0" sz="700">
                <a:latin typeface="Arial"/>
                <a:cs typeface="Arial"/>
              </a:rPr>
              <a:t>Development Block </a:t>
            </a:r>
            <a:r>
              <a:rPr dirty="0" sz="700" spc="15">
                <a:latin typeface="Arial"/>
                <a:cs typeface="Arial"/>
              </a:rPr>
              <a:t>Grant </a:t>
            </a:r>
            <a:r>
              <a:rPr dirty="0" sz="700" spc="5">
                <a:latin typeface="Arial"/>
                <a:cs typeface="Arial"/>
              </a:rPr>
              <a:t>(CCDBG))?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Directions: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Select the 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types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>
                <a:latin typeface="Arial"/>
                <a:cs typeface="Arial"/>
              </a:rPr>
              <a:t> activities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followed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conducting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its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process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to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identify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added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caused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by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pandemic.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Check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all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that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apply.</a:t>
            </a:r>
            <a:endParaRPr sz="700">
              <a:latin typeface="Arial"/>
              <a:cs typeface="Arial"/>
            </a:endParaRPr>
          </a:p>
          <a:p>
            <a:pPr marL="193040">
              <a:lnSpc>
                <a:spcPct val="100000"/>
              </a:lnSpc>
              <a:spcBef>
                <a:spcPts val="175"/>
              </a:spcBef>
            </a:pPr>
            <a:r>
              <a:rPr dirty="0" sz="950" spc="-5">
                <a:latin typeface="Arial"/>
                <a:cs typeface="Arial"/>
              </a:rPr>
              <a:t>.</a:t>
            </a:r>
            <a:r>
              <a:rPr dirty="0" sz="950">
                <a:latin typeface="Arial"/>
                <a:cs typeface="Arial"/>
              </a:rPr>
              <a:t>i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6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</a:t>
            </a:r>
            <a:r>
              <a:rPr dirty="0" sz="700" spc="25">
                <a:latin typeface="Arial"/>
                <a:cs typeface="Arial"/>
              </a:rPr>
              <a:t>A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conducted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surveys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o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district-leve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staff.</a:t>
            </a:r>
            <a:endParaRPr sz="700">
              <a:latin typeface="Arial"/>
              <a:cs typeface="Arial"/>
            </a:endParaRPr>
          </a:p>
          <a:p>
            <a:pPr marL="151130">
              <a:lnSpc>
                <a:spcPct val="100000"/>
              </a:lnSpc>
              <a:spcBef>
                <a:spcPts val="380"/>
              </a:spcBef>
            </a:pPr>
            <a:r>
              <a:rPr dirty="0" sz="800" spc="10">
                <a:latin typeface="Times New Roman"/>
                <a:cs typeface="Times New Roman"/>
              </a:rPr>
              <a:t>[i)</a:t>
            </a:r>
            <a:r>
              <a:rPr dirty="0" sz="800" spc="10">
                <a:latin typeface="Times New Roman"/>
                <a:cs typeface="Times New Roman"/>
              </a:rPr>
              <a:t> 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Arial"/>
                <a:cs typeface="Arial"/>
              </a:rPr>
              <a:t>LE</a:t>
            </a:r>
            <a:r>
              <a:rPr dirty="0" sz="700" spc="25">
                <a:latin typeface="Arial"/>
                <a:cs typeface="Arial"/>
              </a:rPr>
              <a:t>A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conducted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surveys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o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campus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!eve</a:t>
            </a:r>
            <a:r>
              <a:rPr dirty="0" sz="700">
                <a:latin typeface="Arial"/>
                <a:cs typeface="Arial"/>
              </a:rPr>
              <a:t>!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staff.</a:t>
            </a:r>
            <a:endParaRPr sz="700">
              <a:latin typeface="Arial"/>
              <a:cs typeface="Arial"/>
            </a:endParaRPr>
          </a:p>
          <a:p>
            <a:pPr algn="r" marR="4846320">
              <a:lnSpc>
                <a:spcPct val="100000"/>
              </a:lnSpc>
              <a:spcBef>
                <a:spcPts val="545"/>
              </a:spcBef>
            </a:pP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conducted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surveys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o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parents.</a:t>
            </a:r>
            <a:endParaRPr sz="700">
              <a:latin typeface="Arial"/>
              <a:cs typeface="Arial"/>
            </a:endParaRPr>
          </a:p>
          <a:p>
            <a:pPr algn="r" marR="4808855">
              <a:lnSpc>
                <a:spcPct val="100000"/>
              </a:lnSpc>
              <a:spcBef>
                <a:spcPts val="530"/>
              </a:spcBef>
            </a:pPr>
            <a:r>
              <a:rPr dirty="0" sz="700">
                <a:latin typeface="Arial"/>
                <a:cs typeface="Arial"/>
              </a:rPr>
              <a:t>!'?</a:t>
            </a:r>
            <a:r>
              <a:rPr dirty="0" sz="700" spc="5">
                <a:latin typeface="Arial"/>
                <a:cs typeface="Arial"/>
              </a:rPr>
              <a:t>I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conducted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surveys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</a:t>
            </a:r>
            <a:r>
              <a:rPr dirty="0" sz="700" spc="35">
                <a:latin typeface="Arial"/>
                <a:cs typeface="Arial"/>
              </a:rPr>
              <a:t>o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students.</a:t>
            </a:r>
            <a:endParaRPr sz="70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295"/>
              </a:spcBef>
              <a:tabLst>
                <a:tab pos="318135" algn="l"/>
              </a:tabLst>
            </a:pPr>
            <a:r>
              <a:rPr dirty="0" sz="900">
                <a:latin typeface="Arial"/>
                <a:cs typeface="Arial"/>
              </a:rPr>
              <a:t>i	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surveyed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community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groups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(i.e., </a:t>
            </a:r>
            <a:r>
              <a:rPr dirty="0" sz="700">
                <a:latin typeface="Arial"/>
                <a:cs typeface="Arial"/>
              </a:rPr>
              <a:t>government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officials, </a:t>
            </a:r>
            <a:r>
              <a:rPr dirty="0" sz="700" spc="-60">
                <a:latin typeface="Arial"/>
                <a:cs typeface="Arial"/>
              </a:rPr>
              <a:t>businE;Jss,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law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enforcement,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nonprofit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organizations,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etc.).</a:t>
            </a:r>
            <a:endParaRPr sz="700">
              <a:latin typeface="Arial"/>
              <a:cs typeface="Arial"/>
            </a:endParaRPr>
          </a:p>
          <a:p>
            <a:pPr marL="161925">
              <a:lnSpc>
                <a:spcPct val="100000"/>
              </a:lnSpc>
              <a:spcBef>
                <a:spcPts val="330"/>
              </a:spcBef>
            </a:pPr>
            <a:r>
              <a:rPr dirty="0" sz="900" spc="-25">
                <a:latin typeface="Arial"/>
                <a:cs typeface="Arial"/>
              </a:rPr>
              <a:t>t </a:t>
            </a:r>
            <a:r>
              <a:rPr dirty="0" sz="900" spc="-45">
                <a:latin typeface="Arial"/>
                <a:cs typeface="Arial"/>
              </a:rPr>
              <a:t>J</a:t>
            </a:r>
            <a:r>
              <a:rPr dirty="0" sz="900" spc="13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sent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direct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communication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to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staff,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parents,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and/or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students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gather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input.</a:t>
            </a:r>
            <a:endParaRPr sz="70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525"/>
              </a:spcBef>
              <a:tabLst>
                <a:tab pos="318135" algn="l"/>
              </a:tabLst>
            </a:pPr>
            <a:r>
              <a:rPr dirty="0" sz="700" spc="5">
                <a:latin typeface="Arial"/>
                <a:cs typeface="Arial"/>
              </a:rPr>
              <a:t>:	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reviewed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analyzed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data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from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local and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state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health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authorities.</a:t>
            </a:r>
            <a:endParaRPr sz="700">
              <a:latin typeface="Arial"/>
              <a:cs typeface="Arial"/>
            </a:endParaRPr>
          </a:p>
          <a:p>
            <a:pPr marL="163195">
              <a:lnSpc>
                <a:spcPct val="100000"/>
              </a:lnSpc>
              <a:spcBef>
                <a:spcPts val="280"/>
              </a:spcBef>
            </a:pPr>
            <a:r>
              <a:rPr dirty="0" sz="950">
                <a:latin typeface="Arial"/>
                <a:cs typeface="Arial"/>
              </a:rPr>
              <a:t>fll</a:t>
            </a:r>
            <a:r>
              <a:rPr dirty="0" sz="950" spc="29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identified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needs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as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issues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arose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that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were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out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ordinary.</a:t>
            </a:r>
            <a:endParaRPr sz="700">
              <a:latin typeface="Arial"/>
              <a:cs typeface="Arial"/>
            </a:endParaRPr>
          </a:p>
          <a:p>
            <a:pPr marL="162560">
              <a:lnSpc>
                <a:spcPct val="100000"/>
              </a:lnSpc>
              <a:spcBef>
                <a:spcPts val="80"/>
              </a:spcBef>
            </a:pPr>
            <a:r>
              <a:rPr dirty="0" sz="1100" spc="10">
                <a:latin typeface="Arial"/>
                <a:cs typeface="Arial"/>
              </a:rPr>
              <a:t>0 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reviewed</a:t>
            </a:r>
            <a:r>
              <a:rPr dirty="0" sz="700" spc="5">
                <a:latin typeface="Arial"/>
                <a:cs typeface="Arial"/>
              </a:rPr>
              <a:t> documented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comprehensive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assessment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considering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pandemic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determine</a:t>
            </a:r>
            <a:r>
              <a:rPr dirty="0" sz="700" spc="5">
                <a:latin typeface="Arial"/>
                <a:cs typeface="Arial"/>
              </a:rPr>
              <a:t> needs.</a:t>
            </a:r>
            <a:endParaRPr sz="700">
              <a:latin typeface="Arial"/>
              <a:cs typeface="Arial"/>
            </a:endParaRPr>
          </a:p>
          <a:p>
            <a:pPr marL="163830">
              <a:lnSpc>
                <a:spcPct val="100000"/>
              </a:lnSpc>
              <a:spcBef>
                <a:spcPts val="235"/>
              </a:spcBef>
            </a:pPr>
            <a:r>
              <a:rPr dirty="0" sz="950" spc="-40">
                <a:latin typeface="Arial"/>
                <a:cs typeface="Arial"/>
              </a:rPr>
              <a:t>\t.l</a:t>
            </a:r>
            <a:r>
              <a:rPr dirty="0" sz="950" spc="1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consulted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with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local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school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board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determine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  <a:spcBef>
                <a:spcPts val="384"/>
              </a:spcBef>
            </a:pPr>
            <a:r>
              <a:rPr dirty="0" sz="800" spc="-15">
                <a:latin typeface="Arial"/>
                <a:cs typeface="Arial"/>
              </a:rPr>
              <a:t>[?i</a:t>
            </a:r>
            <a:r>
              <a:rPr dirty="0" sz="800" spc="2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followed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some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type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documented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disaster </a:t>
            </a:r>
            <a:r>
              <a:rPr dirty="0" sz="700" spc="25">
                <a:latin typeface="Arial"/>
                <a:cs typeface="Arial"/>
              </a:rPr>
              <a:t>or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emergency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plan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with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specific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assessment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processes.</a:t>
            </a:r>
            <a:endParaRPr sz="7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  <a:spcBef>
                <a:spcPts val="160"/>
              </a:spcBef>
            </a:pPr>
            <a:r>
              <a:rPr dirty="0" sz="1050" spc="5">
                <a:latin typeface="Times New Roman"/>
                <a:cs typeface="Times New Roman"/>
              </a:rPr>
              <a:t>D</a:t>
            </a:r>
            <a:r>
              <a:rPr dirty="0" sz="1050" spc="21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used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professional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or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contracted services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collect,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disaggregate,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and/or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analyze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data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related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63830">
              <a:lnSpc>
                <a:spcPct val="100000"/>
              </a:lnSpc>
              <a:spcBef>
                <a:spcPts val="195"/>
              </a:spcBef>
            </a:pPr>
            <a:r>
              <a:rPr dirty="0" sz="750" spc="-190">
                <a:latin typeface="Arial"/>
                <a:cs typeface="Arial"/>
              </a:rPr>
              <a:t>C</a:t>
            </a:r>
            <a:r>
              <a:rPr dirty="0" sz="1000" spc="-190">
                <a:latin typeface="Arial"/>
                <a:cs typeface="Arial"/>
              </a:rPr>
              <a:t>·J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determined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needs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through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another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process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or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data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points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not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listed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above.</a:t>
            </a:r>
            <a:endParaRPr sz="700">
              <a:latin typeface="Arial"/>
              <a:cs typeface="Arial"/>
            </a:endParaRPr>
          </a:p>
          <a:p>
            <a:pPr marL="162560">
              <a:lnSpc>
                <a:spcPct val="100000"/>
              </a:lnSpc>
              <a:spcBef>
                <a:spcPts val="204"/>
              </a:spcBef>
            </a:pPr>
            <a:r>
              <a:rPr dirty="0" sz="1000" spc="-30">
                <a:latin typeface="Arial"/>
                <a:cs typeface="Arial"/>
              </a:rPr>
              <a:t>Cl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focused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or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problem-oriented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assessment.</a:t>
            </a:r>
            <a:endParaRPr sz="700">
              <a:latin typeface="Arial"/>
              <a:cs typeface="Arial"/>
            </a:endParaRPr>
          </a:p>
          <a:p>
            <a:pPr marL="163195">
              <a:lnSpc>
                <a:spcPct val="100000"/>
              </a:lnSpc>
              <a:spcBef>
                <a:spcPts val="110"/>
              </a:spcBef>
            </a:pPr>
            <a:r>
              <a:rPr dirty="0" sz="1100" spc="-210">
                <a:latin typeface="Times New Roman"/>
                <a:cs typeface="Times New Roman"/>
              </a:rPr>
              <a:t>C</a:t>
            </a:r>
            <a:r>
              <a:rPr dirty="0" sz="1100" spc="-120">
                <a:latin typeface="Times New Roman"/>
                <a:cs typeface="Times New Roman"/>
              </a:rPr>
              <a:t>J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a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emergenc</a:t>
            </a:r>
            <a:r>
              <a:rPr dirty="0" sz="700" spc="5">
                <a:latin typeface="Arial"/>
                <a:cs typeface="Arial"/>
              </a:rPr>
              <a:t>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assessment.</a:t>
            </a:r>
            <a:endParaRPr sz="700">
              <a:latin typeface="Arial"/>
              <a:cs typeface="Arial"/>
            </a:endParaRPr>
          </a:p>
          <a:p>
            <a:pPr marL="170180">
              <a:lnSpc>
                <a:spcPct val="100000"/>
              </a:lnSpc>
              <a:spcBef>
                <a:spcPts val="250"/>
              </a:spcBef>
            </a:pPr>
            <a:r>
              <a:rPr dirty="0" sz="900" spc="5">
                <a:latin typeface="Times New Roman"/>
                <a:cs typeface="Times New Roman"/>
              </a:rPr>
              <a:t>I] </a:t>
            </a:r>
            <a:r>
              <a:rPr dirty="0" sz="900" spc="16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 a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time-lapsed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assessment.</a:t>
            </a:r>
            <a:endParaRPr sz="700">
              <a:latin typeface="Arial"/>
              <a:cs typeface="Arial"/>
            </a:endParaRPr>
          </a:p>
          <a:p>
            <a:pPr marL="165735">
              <a:lnSpc>
                <a:spcPct val="100000"/>
              </a:lnSpc>
              <a:spcBef>
                <a:spcPts val="290"/>
              </a:spcBef>
            </a:pPr>
            <a:r>
              <a:rPr dirty="0" sz="900" spc="10">
                <a:latin typeface="Arial"/>
                <a:cs typeface="Arial"/>
              </a:rPr>
              <a:t>ll</a:t>
            </a:r>
            <a:r>
              <a:rPr dirty="0" sz="900" spc="35">
                <a:latin typeface="Arial"/>
                <a:cs typeface="Arial"/>
              </a:rPr>
              <a:t>J</a:t>
            </a:r>
            <a:r>
              <a:rPr dirty="0" sz="900" spc="9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a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initia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comprehensive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assessment.</a:t>
            </a:r>
            <a:endParaRPr sz="700">
              <a:latin typeface="Arial"/>
              <a:cs typeface="Arial"/>
            </a:endParaRPr>
          </a:p>
          <a:p>
            <a:pPr marL="173355">
              <a:lnSpc>
                <a:spcPct val="100000"/>
              </a:lnSpc>
              <a:spcBef>
                <a:spcPts val="175"/>
              </a:spcBef>
            </a:pPr>
            <a:r>
              <a:rPr dirty="0" sz="1050" spc="70">
                <a:latin typeface="Times New Roman"/>
                <a:cs typeface="Times New Roman"/>
              </a:rPr>
              <a:t>O</a:t>
            </a:r>
            <a:r>
              <a:rPr dirty="0" sz="1050" spc="70">
                <a:latin typeface="Times New Roman"/>
                <a:cs typeface="Times New Roman"/>
              </a:rPr>
              <a:t> </a:t>
            </a:r>
            <a:r>
              <a:rPr dirty="0" sz="1050" spc="-10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a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ongoin</a:t>
            </a:r>
            <a:r>
              <a:rPr dirty="0" sz="700" spc="5">
                <a:latin typeface="Arial"/>
                <a:cs typeface="Arial"/>
              </a:rPr>
              <a:t>g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o</a:t>
            </a:r>
            <a:r>
              <a:rPr dirty="0" sz="700" spc="20">
                <a:latin typeface="Arial"/>
                <a:cs typeface="Arial"/>
              </a:rPr>
              <a:t>r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partia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assessment.</a:t>
            </a:r>
            <a:endParaRPr sz="700">
              <a:latin typeface="Arial"/>
              <a:cs typeface="Arial"/>
            </a:endParaRPr>
          </a:p>
          <a:p>
            <a:pPr marL="170815">
              <a:lnSpc>
                <a:spcPct val="100000"/>
              </a:lnSpc>
              <a:spcBef>
                <a:spcPts val="60"/>
              </a:spcBef>
            </a:pPr>
            <a:r>
              <a:rPr dirty="0" sz="1100" spc="-50">
                <a:latin typeface="Arial"/>
                <a:cs typeface="Arial"/>
              </a:rPr>
              <a:t>O</a:t>
            </a:r>
            <a:r>
              <a:rPr dirty="0" sz="1100" spc="1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completed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different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5">
                <a:latin typeface="Arial"/>
                <a:cs typeface="Arial"/>
              </a:rPr>
              <a:t> assessment</a:t>
            </a:r>
            <a:r>
              <a:rPr dirty="0" sz="700" spc="10">
                <a:latin typeface="Arial"/>
                <a:cs typeface="Arial"/>
              </a:rPr>
              <a:t> process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not</a:t>
            </a:r>
            <a:r>
              <a:rPr dirty="0" sz="700" spc="5">
                <a:latin typeface="Arial"/>
                <a:cs typeface="Arial"/>
              </a:rPr>
              <a:t> described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above.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4513" y="5876574"/>
            <a:ext cx="6773315" cy="27023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40765" y="2171101"/>
            <a:ext cx="0" cy="3554729"/>
          </a:xfrm>
          <a:custGeom>
            <a:avLst/>
            <a:gdLst/>
            <a:ahLst/>
            <a:cxnLst/>
            <a:rect l="l" t="t" r="r" b="b"/>
            <a:pathLst>
              <a:path w="0" h="3554729">
                <a:moveTo>
                  <a:pt x="0" y="3554321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9930" y="6146811"/>
            <a:ext cx="0" cy="1466215"/>
          </a:xfrm>
          <a:custGeom>
            <a:avLst/>
            <a:gdLst/>
            <a:ahLst/>
            <a:cxnLst/>
            <a:rect l="l" t="t" r="r" b="b"/>
            <a:pathLst>
              <a:path w="0" h="1466215">
                <a:moveTo>
                  <a:pt x="0" y="1465699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04916" y="2171101"/>
            <a:ext cx="0" cy="3554729"/>
          </a:xfrm>
          <a:custGeom>
            <a:avLst/>
            <a:gdLst/>
            <a:ahLst/>
            <a:cxnLst/>
            <a:rect l="l" t="t" r="r" b="b"/>
            <a:pathLst>
              <a:path w="0" h="3554729">
                <a:moveTo>
                  <a:pt x="0" y="3554321"/>
                </a:moveTo>
                <a:lnTo>
                  <a:pt x="0" y="0"/>
                </a:lnTo>
              </a:path>
            </a:pathLst>
          </a:custGeom>
          <a:ln w="9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14081" y="6128490"/>
            <a:ext cx="0" cy="1484630"/>
          </a:xfrm>
          <a:custGeom>
            <a:avLst/>
            <a:gdLst/>
            <a:ahLst/>
            <a:cxnLst/>
            <a:rect l="l" t="t" r="r" b="b"/>
            <a:pathLst>
              <a:path w="0" h="1484629">
                <a:moveTo>
                  <a:pt x="0" y="1484020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67773" y="192406"/>
            <a:ext cx="0" cy="1007744"/>
          </a:xfrm>
          <a:custGeom>
            <a:avLst/>
            <a:gdLst/>
            <a:ahLst/>
            <a:cxnLst/>
            <a:rect l="l" t="t" r="r" b="b"/>
            <a:pathLst>
              <a:path w="0" h="1007744">
                <a:moveTo>
                  <a:pt x="0" y="439709"/>
                </a:moveTo>
                <a:lnTo>
                  <a:pt x="0" y="0"/>
                </a:lnTo>
              </a:path>
              <a:path w="0" h="1007744">
                <a:moveTo>
                  <a:pt x="0" y="1007668"/>
                </a:moveTo>
                <a:lnTo>
                  <a:pt x="0" y="458031"/>
                </a:lnTo>
              </a:path>
            </a:pathLst>
          </a:custGeom>
          <a:ln w="4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3282" y="2074914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 h="0">
                <a:moveTo>
                  <a:pt x="0" y="0"/>
                </a:moveTo>
                <a:lnTo>
                  <a:pt x="6910798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1599" y="2175681"/>
            <a:ext cx="6783070" cy="0"/>
          </a:xfrm>
          <a:custGeom>
            <a:avLst/>
            <a:gdLst/>
            <a:ahLst/>
            <a:cxnLst/>
            <a:rect l="l" t="t" r="r" b="b"/>
            <a:pathLst>
              <a:path w="6783070" h="0">
                <a:moveTo>
                  <a:pt x="0" y="0"/>
                </a:moveTo>
                <a:lnTo>
                  <a:pt x="6782481" y="0"/>
                </a:lnTo>
              </a:path>
            </a:pathLst>
          </a:custGeom>
          <a:ln w="4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1599" y="5716262"/>
            <a:ext cx="6800850" cy="0"/>
          </a:xfrm>
          <a:custGeom>
            <a:avLst/>
            <a:gdLst/>
            <a:ahLst/>
            <a:cxnLst/>
            <a:rect l="l" t="t" r="r" b="b"/>
            <a:pathLst>
              <a:path w="6800850" h="0">
                <a:moveTo>
                  <a:pt x="0" y="0"/>
                </a:moveTo>
                <a:lnTo>
                  <a:pt x="6800812" y="0"/>
                </a:lnTo>
              </a:path>
            </a:pathLst>
          </a:custGeom>
          <a:ln w="4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9930" y="6375827"/>
            <a:ext cx="6783070" cy="0"/>
          </a:xfrm>
          <a:custGeom>
            <a:avLst/>
            <a:gdLst/>
            <a:ahLst/>
            <a:cxnLst/>
            <a:rect l="l" t="t" r="r" b="b"/>
            <a:pathLst>
              <a:path w="6783070" h="0">
                <a:moveTo>
                  <a:pt x="0" y="0"/>
                </a:moveTo>
                <a:lnTo>
                  <a:pt x="6782481" y="0"/>
                </a:lnTo>
              </a:path>
            </a:pathLst>
          </a:custGeom>
          <a:ln w="4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9930" y="7589609"/>
            <a:ext cx="6783070" cy="0"/>
          </a:xfrm>
          <a:custGeom>
            <a:avLst/>
            <a:gdLst/>
            <a:ahLst/>
            <a:cxnLst/>
            <a:rect l="l" t="t" r="r" b="b"/>
            <a:pathLst>
              <a:path w="6783070" h="0">
                <a:moveTo>
                  <a:pt x="0" y="0"/>
                </a:moveTo>
                <a:lnTo>
                  <a:pt x="6782481" y="0"/>
                </a:lnTo>
              </a:path>
            </a:pathLst>
          </a:custGeom>
          <a:ln w="4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4574" y="450119"/>
            <a:ext cx="23495" cy="186690"/>
          </a:xfrm>
          <a:custGeom>
            <a:avLst/>
            <a:gdLst/>
            <a:ahLst/>
            <a:cxnLst/>
            <a:rect l="l" t="t" r="r" b="b"/>
            <a:pathLst>
              <a:path w="23495" h="186690">
                <a:moveTo>
                  <a:pt x="22913" y="186218"/>
                </a:moveTo>
                <a:lnTo>
                  <a:pt x="0" y="186218"/>
                </a:lnTo>
                <a:lnTo>
                  <a:pt x="0" y="0"/>
                </a:lnTo>
                <a:lnTo>
                  <a:pt x="22913" y="0"/>
                </a:lnTo>
                <a:lnTo>
                  <a:pt x="22913" y="186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71961" y="415338"/>
            <a:ext cx="927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20">
                <a:latin typeface="Arial"/>
                <a:cs typeface="Arial"/>
              </a:rPr>
              <a:t>L</a:t>
            </a:r>
            <a:r>
              <a:rPr dirty="0" sz="750" spc="20">
                <a:latin typeface="Arial"/>
                <a:cs typeface="Arial"/>
              </a:rPr>
              <a:t>   </a:t>
            </a:r>
            <a:r>
              <a:rPr dirty="0" sz="750" spc="-75">
                <a:latin typeface="Arial"/>
                <a:cs typeface="Arial"/>
              </a:rPr>
              <a:t> </a:t>
            </a:r>
            <a:r>
              <a:rPr dirty="0" sz="750" spc="175">
                <a:latin typeface="Arial"/>
                <a:cs typeface="Arial"/>
              </a:rPr>
              <a:t>t</a:t>
            </a:r>
            <a:r>
              <a:rPr dirty="0" sz="750" spc="30">
                <a:latin typeface="Arial"/>
                <a:cs typeface="Arial"/>
              </a:rPr>
              <a:t>U</a:t>
            </a:r>
            <a:r>
              <a:rPr dirty="0" baseline="-10101" sz="1650" spc="-13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dirty="0" baseline="-10101" sz="1650" spc="-26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265">
                <a:latin typeface="Arial"/>
                <a:cs typeface="Arial"/>
              </a:rPr>
              <a:t>dtdDtff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9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7221" y="650641"/>
            <a:ext cx="111252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Schedul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5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r>
              <a:rPr dirty="0" sz="750" spc="-1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3794" y="650641"/>
            <a:ext cx="351155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23901" y="650641"/>
            <a:ext cx="118745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5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0874" y="461649"/>
            <a:ext cx="97663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01/05/2022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10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45">
                <a:latin typeface="Arial"/>
                <a:cs typeface="Arial"/>
              </a:rPr>
              <a:t>22AM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b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17726" y="459869"/>
            <a:ext cx="37084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9880" algn="l"/>
              </a:tabLst>
            </a:pPr>
            <a:r>
              <a:rPr dirty="0" sz="750" spc="45">
                <a:latin typeface="Arial"/>
                <a:cs typeface="Arial"/>
              </a:rPr>
              <a:t>h</a:t>
            </a:r>
            <a:r>
              <a:rPr dirty="0" sz="750" spc="45">
                <a:latin typeface="Arial"/>
                <a:cs typeface="Arial"/>
              </a:rPr>
              <a:t> </a:t>
            </a:r>
            <a:r>
              <a:rPr dirty="0" sz="750" spc="-75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baseline="3703" sz="1125" spc="-7">
                <a:latin typeface="Arial"/>
                <a:cs typeface="Arial"/>
              </a:rPr>
              <a:t>k</a:t>
            </a:r>
            <a:endParaRPr baseline="3703" sz="1125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942" y="874387"/>
            <a:ext cx="111633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85" b="1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1212" y="1111471"/>
            <a:ext cx="1123315" cy="30289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385"/>
              </a:spcBef>
            </a:pPr>
            <a:r>
              <a:rPr dirty="0" sz="600" spc="-30">
                <a:latin typeface="Arial"/>
                <a:cs typeface="Arial"/>
              </a:rPr>
              <a:t>TEXAS</a:t>
            </a:r>
            <a:r>
              <a:rPr dirty="0" sz="600" spc="14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EDUCATION</a:t>
            </a:r>
            <a:r>
              <a:rPr dirty="0" sz="600" spc="160">
                <a:latin typeface="Arial"/>
                <a:cs typeface="Arial"/>
              </a:rPr>
              <a:t> </a:t>
            </a:r>
            <a:r>
              <a:rPr dirty="0" sz="600" spc="-30">
                <a:latin typeface="Arial"/>
                <a:cs typeface="Arial"/>
              </a:rPr>
              <a:t>AGENCY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700" spc="10" b="1">
                <a:latin typeface="Arial"/>
                <a:cs typeface="Arial"/>
              </a:rPr>
              <a:t>SAS#:</a:t>
            </a:r>
            <a:r>
              <a:rPr dirty="0" sz="700" spc="-45" b="1">
                <a:latin typeface="Arial"/>
                <a:cs typeface="Arial"/>
              </a:rPr>
              <a:t> </a:t>
            </a:r>
            <a:r>
              <a:rPr dirty="0" sz="700" spc="-5" b="1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58177" y="933423"/>
            <a:ext cx="1283335" cy="3479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BREMOND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ISO </a:t>
            </a:r>
            <a:r>
              <a:rPr dirty="0" sz="700" spc="-17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 </a:t>
            </a:r>
            <a:r>
              <a:rPr dirty="0" sz="700" spc="-15">
                <a:latin typeface="Arial"/>
                <a:cs typeface="Arial"/>
              </a:rPr>
              <a:t>N/A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25">
                <a:latin typeface="Arial"/>
                <a:cs typeface="Arial"/>
              </a:rPr>
              <a:t>Vendor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ID: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1746000397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10348" y="933423"/>
            <a:ext cx="1043940" cy="3492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2540">
              <a:lnSpc>
                <a:spcPts val="830"/>
              </a:lnSpc>
              <a:spcBef>
                <a:spcPts val="135"/>
              </a:spcBef>
            </a:pPr>
            <a:r>
              <a:rPr dirty="0" sz="700" spc="30">
                <a:latin typeface="Arial"/>
                <a:cs typeface="Arial"/>
              </a:rPr>
              <a:t>County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District: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198901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Reglon:06</a:t>
            </a:r>
            <a:endParaRPr sz="700">
              <a:latin typeface="Arial"/>
              <a:cs typeface="Arial"/>
            </a:endParaRPr>
          </a:p>
          <a:p>
            <a:pPr marL="13335">
              <a:lnSpc>
                <a:spcPts val="850"/>
              </a:lnSpc>
            </a:pPr>
            <a:r>
              <a:rPr dirty="0" sz="750" spc="45">
                <a:latin typeface="Times New Roman"/>
                <a:cs typeface="Times New Roman"/>
              </a:rPr>
              <a:t>School</a:t>
            </a:r>
            <a:r>
              <a:rPr dirty="0" sz="750" spc="5">
                <a:latin typeface="Times New Roman"/>
                <a:cs typeface="Times New Roman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Year:</a:t>
            </a:r>
            <a:r>
              <a:rPr dirty="0" sz="750" spc="-5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2020-2021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82633" y="1442228"/>
            <a:ext cx="3361690" cy="19748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ARP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ESSER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dirty="0" sz="115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7376" y="1670344"/>
            <a:ext cx="1527175" cy="35369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73025">
              <a:lnSpc>
                <a:spcPts val="1260"/>
              </a:lnSpc>
              <a:spcBef>
                <a:spcPts val="190"/>
              </a:spcBef>
            </a:pPr>
            <a:r>
              <a:rPr dirty="0" sz="1100" spc="15">
                <a:latin typeface="Arial"/>
                <a:cs typeface="Arial"/>
              </a:rPr>
              <a:t>Program </a:t>
            </a:r>
            <a:r>
              <a:rPr dirty="0" sz="1100" spc="30">
                <a:latin typeface="Arial"/>
                <a:cs typeface="Arial"/>
              </a:rPr>
              <a:t>Description 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PS3013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-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Program </a:t>
            </a:r>
            <a:r>
              <a:rPr dirty="0" sz="1100" spc="25">
                <a:latin typeface="Arial"/>
                <a:cs typeface="Arial"/>
              </a:rPr>
              <a:t>Plan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056" y="2188428"/>
            <a:ext cx="6757670" cy="35032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1765" marR="21590" indent="-115570">
              <a:lnSpc>
                <a:spcPct val="98000"/>
              </a:lnSpc>
              <a:spcBef>
                <a:spcPts val="114"/>
              </a:spcBef>
            </a:pPr>
            <a:r>
              <a:rPr dirty="0" sz="700" spc="10">
                <a:latin typeface="Arial"/>
                <a:cs typeface="Arial"/>
              </a:rPr>
              <a:t>2. </a:t>
            </a:r>
            <a:r>
              <a:rPr dirty="0" sz="700" spc="25">
                <a:latin typeface="Arial"/>
                <a:cs typeface="Arial"/>
              </a:rPr>
              <a:t>How </a:t>
            </a:r>
            <a:r>
              <a:rPr dirty="0" sz="700" spc="15">
                <a:latin typeface="Arial"/>
                <a:cs typeface="Arial"/>
              </a:rPr>
              <a:t>did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>
                <a:latin typeface="Arial"/>
                <a:cs typeface="Arial"/>
              </a:rPr>
              <a:t>prioritize the </a:t>
            </a:r>
            <a:r>
              <a:rPr dirty="0" sz="700" spc="10">
                <a:latin typeface="Arial"/>
                <a:cs typeface="Arial"/>
              </a:rPr>
              <a:t>needs </a:t>
            </a:r>
            <a:r>
              <a:rPr dirty="0" sz="700">
                <a:latin typeface="Arial"/>
                <a:cs typeface="Arial"/>
              </a:rPr>
              <a:t>identified </a:t>
            </a:r>
            <a:r>
              <a:rPr dirty="0" sz="700" spc="25">
                <a:latin typeface="Arial"/>
                <a:cs typeface="Arial"/>
              </a:rPr>
              <a:t>in </a:t>
            </a:r>
            <a:r>
              <a:rPr dirty="0" sz="700" spc="10">
                <a:latin typeface="Arial"/>
                <a:cs typeface="Arial"/>
              </a:rPr>
              <a:t>Line </a:t>
            </a:r>
            <a:r>
              <a:rPr dirty="0" sz="700" spc="20">
                <a:latin typeface="Arial"/>
                <a:cs typeface="Arial"/>
              </a:rPr>
              <a:t>1 </a:t>
            </a:r>
            <a:r>
              <a:rPr dirty="0" sz="700" spc="5">
                <a:latin typeface="Arial"/>
                <a:cs typeface="Arial"/>
              </a:rPr>
              <a:t>above? </a:t>
            </a:r>
            <a:r>
              <a:rPr dirty="0" sz="700">
                <a:latin typeface="Arial"/>
                <a:cs typeface="Arial"/>
              </a:rPr>
              <a:t>Directions: Select the types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5">
                <a:latin typeface="Arial"/>
                <a:cs typeface="Arial"/>
              </a:rPr>
              <a:t>processes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20">
                <a:latin typeface="Arial"/>
                <a:cs typeface="Arial"/>
              </a:rPr>
              <a:t>LEA </a:t>
            </a:r>
            <a:r>
              <a:rPr dirty="0" sz="700" spc="5">
                <a:latin typeface="Arial"/>
                <a:cs typeface="Arial"/>
              </a:rPr>
              <a:t>followed in </a:t>
            </a:r>
            <a:r>
              <a:rPr dirty="0" sz="700">
                <a:latin typeface="Arial"/>
                <a:cs typeface="Arial"/>
              </a:rPr>
              <a:t>prioritizing the </a:t>
            </a:r>
            <a:r>
              <a:rPr dirty="0" sz="700" spc="10">
                <a:latin typeface="Arial"/>
                <a:cs typeface="Arial"/>
              </a:rPr>
              <a:t>needs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 spc="20">
                <a:latin typeface="Arial"/>
                <a:cs typeface="Arial"/>
              </a:rPr>
              <a:t>in 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determining </a:t>
            </a:r>
            <a:r>
              <a:rPr dirty="0" sz="700" spc="15">
                <a:latin typeface="Arial"/>
                <a:cs typeface="Arial"/>
              </a:rPr>
              <a:t>what </a:t>
            </a:r>
            <a:r>
              <a:rPr dirty="0" sz="700">
                <a:latin typeface="Arial"/>
                <a:cs typeface="Arial"/>
              </a:rPr>
              <a:t>activities </a:t>
            </a:r>
            <a:r>
              <a:rPr dirty="0" sz="700" spc="5">
                <a:latin typeface="Arial"/>
                <a:cs typeface="Arial"/>
              </a:rPr>
              <a:t>would </a:t>
            </a:r>
            <a:r>
              <a:rPr dirty="0" sz="700" spc="15">
                <a:latin typeface="Arial"/>
                <a:cs typeface="Arial"/>
              </a:rPr>
              <a:t>be </a:t>
            </a:r>
            <a:r>
              <a:rPr dirty="0" sz="700" spc="5">
                <a:latin typeface="Arial"/>
                <a:cs typeface="Arial"/>
              </a:rPr>
              <a:t>funded </a:t>
            </a:r>
            <a:r>
              <a:rPr dirty="0" sz="700" spc="15">
                <a:latin typeface="Arial"/>
                <a:cs typeface="Arial"/>
              </a:rPr>
              <a:t>with </a:t>
            </a:r>
            <a:r>
              <a:rPr dirty="0" sz="700" spc="10">
                <a:latin typeface="Arial"/>
                <a:cs typeface="Arial"/>
              </a:rPr>
              <a:t>ESSER </a:t>
            </a:r>
            <a:r>
              <a:rPr dirty="0" sz="700">
                <a:latin typeface="Arial"/>
                <a:cs typeface="Arial"/>
              </a:rPr>
              <a:t>Ill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funds. Check all </a:t>
            </a:r>
            <a:r>
              <a:rPr dirty="0" sz="700" spc="-5">
                <a:latin typeface="Arial"/>
                <a:cs typeface="Arial"/>
              </a:rPr>
              <a:t>that </a:t>
            </a:r>
            <a:r>
              <a:rPr dirty="0" sz="700" spc="5">
                <a:latin typeface="Arial"/>
                <a:cs typeface="Arial"/>
              </a:rPr>
              <a:t>apply. </a:t>
            </a:r>
            <a:r>
              <a:rPr dirty="0" sz="700">
                <a:latin typeface="Arial"/>
                <a:cs typeface="Arial"/>
              </a:rPr>
              <a:t>If all identified </a:t>
            </a:r>
            <a:r>
              <a:rPr dirty="0" sz="700" spc="10">
                <a:latin typeface="Arial"/>
                <a:cs typeface="Arial"/>
              </a:rPr>
              <a:t>needs </a:t>
            </a:r>
            <a:r>
              <a:rPr dirty="0" sz="700" spc="20">
                <a:latin typeface="Arial"/>
                <a:cs typeface="Arial"/>
              </a:rPr>
              <a:t>are </a:t>
            </a:r>
            <a:r>
              <a:rPr dirty="0" sz="700" spc="10">
                <a:latin typeface="Arial"/>
                <a:cs typeface="Arial"/>
              </a:rPr>
              <a:t>being </a:t>
            </a:r>
            <a:r>
              <a:rPr dirty="0" sz="700" spc="20">
                <a:latin typeface="Arial"/>
                <a:cs typeface="Arial"/>
              </a:rPr>
              <a:t>met </a:t>
            </a:r>
            <a:r>
              <a:rPr dirty="0" sz="700" spc="5">
                <a:latin typeface="Arial"/>
                <a:cs typeface="Arial"/>
              </a:rPr>
              <a:t>with </a:t>
            </a:r>
            <a:r>
              <a:rPr dirty="0" sz="700" spc="10">
                <a:latin typeface="Arial"/>
                <a:cs typeface="Arial"/>
              </a:rPr>
              <a:t>ESSER </a:t>
            </a:r>
            <a:r>
              <a:rPr dirty="0" sz="700">
                <a:latin typeface="Arial"/>
                <a:cs typeface="Arial"/>
              </a:rPr>
              <a:t>Ill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funds, </a:t>
            </a:r>
            <a:r>
              <a:rPr dirty="0" sz="700" spc="10">
                <a:latin typeface="Arial"/>
                <a:cs typeface="Arial"/>
              </a:rPr>
              <a:t>select </a:t>
            </a:r>
            <a:r>
              <a:rPr dirty="0" sz="700" spc="20">
                <a:latin typeface="Arial"/>
                <a:cs typeface="Arial"/>
              </a:rPr>
              <a:t>"All </a:t>
            </a:r>
            <a:r>
              <a:rPr dirty="0" sz="700" spc="-30">
                <a:latin typeface="Arial"/>
                <a:cs typeface="Arial"/>
              </a:rPr>
              <a:t>n·eeds 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50" spc="-15">
                <a:latin typeface="Arial"/>
                <a:cs typeface="Arial"/>
              </a:rPr>
              <a:t>met;</a:t>
            </a:r>
            <a:r>
              <a:rPr dirty="0" sz="750" spc="-4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no</a:t>
            </a:r>
            <a:r>
              <a:rPr dirty="0" sz="750" spc="-6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prioritization</a:t>
            </a:r>
            <a:r>
              <a:rPr dirty="0" sz="750" spc="-6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needed."</a:t>
            </a:r>
            <a:endParaRPr sz="750">
              <a:latin typeface="Arial"/>
              <a:cs typeface="Arial"/>
            </a:endParaRPr>
          </a:p>
          <a:p>
            <a:pPr marL="181610">
              <a:lnSpc>
                <a:spcPct val="100000"/>
              </a:lnSpc>
              <a:spcBef>
                <a:spcPts val="280"/>
              </a:spcBef>
            </a:pPr>
            <a:r>
              <a:rPr dirty="0" sz="800" spc="-15">
                <a:latin typeface="Times New Roman"/>
                <a:cs typeface="Times New Roman"/>
              </a:rPr>
              <a:t>[J</a:t>
            </a:r>
            <a:r>
              <a:rPr dirty="0" sz="800" spc="484">
                <a:latin typeface="Times New Roman"/>
                <a:cs typeface="Times New Roman"/>
              </a:rPr>
              <a:t> </a:t>
            </a:r>
            <a:r>
              <a:rPr dirty="0" sz="750" spc="-25">
                <a:latin typeface="Arial"/>
                <a:cs typeface="Arial"/>
              </a:rPr>
              <a:t>LEA</a:t>
            </a:r>
            <a:r>
              <a:rPr dirty="0" sz="750" spc="-4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focused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on</a:t>
            </a:r>
            <a:r>
              <a:rPr dirty="0" sz="750" spc="-5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largest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expenditures.</a:t>
            </a:r>
            <a:endParaRPr sz="75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  <a:spcBef>
                <a:spcPts val="409"/>
              </a:spcBef>
            </a:pPr>
            <a:r>
              <a:rPr dirty="0" sz="800" spc="-15">
                <a:latin typeface="Arial"/>
                <a:cs typeface="Arial"/>
              </a:rPr>
              <a:t>:{j</a:t>
            </a:r>
            <a:r>
              <a:rPr dirty="0" sz="800" spc="4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focused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 serving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largest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number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of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students.</a:t>
            </a:r>
            <a:endParaRPr sz="700">
              <a:latin typeface="Arial"/>
              <a:cs typeface="Arial"/>
            </a:endParaRPr>
          </a:p>
          <a:p>
            <a:pPr marL="183515">
              <a:lnSpc>
                <a:spcPct val="100000"/>
              </a:lnSpc>
              <a:spcBef>
                <a:spcPts val="295"/>
              </a:spcBef>
            </a:pPr>
            <a:r>
              <a:rPr dirty="0" sz="950">
                <a:latin typeface="Arial"/>
                <a:cs typeface="Arial"/>
              </a:rPr>
              <a:t>tl</a:t>
            </a:r>
            <a:r>
              <a:rPr dirty="0" sz="950">
                <a:latin typeface="Arial"/>
                <a:cs typeface="Arial"/>
              </a:rPr>
              <a:t>l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</a:t>
            </a:r>
            <a:r>
              <a:rPr dirty="0" sz="700" spc="10">
                <a:latin typeface="Arial"/>
                <a:cs typeface="Arial"/>
              </a:rPr>
              <a:t>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o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</a:t>
            </a:r>
            <a:r>
              <a:rPr dirty="0" sz="700" spc="10">
                <a:latin typeface="Arial"/>
                <a:cs typeface="Arial"/>
              </a:rPr>
              <a:t>s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serving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th</a:t>
            </a:r>
            <a:r>
              <a:rPr dirty="0" sz="700" spc="20">
                <a:latin typeface="Arial"/>
                <a:cs typeface="Arial"/>
              </a:rPr>
              <a:t>e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larges</a:t>
            </a:r>
            <a:r>
              <a:rPr dirty="0" sz="700" spc="10">
                <a:latin typeface="Arial"/>
                <a:cs typeface="Arial"/>
              </a:rPr>
              <a:t>t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numbe</a:t>
            </a:r>
            <a:r>
              <a:rPr dirty="0" sz="700" spc="5">
                <a:latin typeface="Arial"/>
                <a:cs typeface="Arial"/>
              </a:rPr>
              <a:t>r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</a:t>
            </a:r>
            <a:r>
              <a:rPr dirty="0" sz="700" spc="5">
                <a:latin typeface="Arial"/>
                <a:cs typeface="Arial"/>
              </a:rPr>
              <a:t>f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staff.</a:t>
            </a:r>
            <a:endParaRPr sz="700">
              <a:latin typeface="Arial"/>
              <a:cs typeface="Arial"/>
            </a:endParaRPr>
          </a:p>
          <a:p>
            <a:pPr marL="184150">
              <a:lnSpc>
                <a:spcPct val="100000"/>
              </a:lnSpc>
              <a:spcBef>
                <a:spcPts val="80"/>
              </a:spcBef>
            </a:pPr>
            <a:r>
              <a:rPr dirty="0" sz="1100" spc="-40">
                <a:latin typeface="Times New Roman"/>
                <a:cs typeface="Times New Roman"/>
              </a:rPr>
              <a:t>U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consulted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with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local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school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board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to</a:t>
            </a:r>
            <a:r>
              <a:rPr dirty="0" sz="700">
                <a:latin typeface="Arial"/>
                <a:cs typeface="Arial"/>
              </a:rPr>
              <a:t> prioritize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77800">
              <a:lnSpc>
                <a:spcPct val="100000"/>
              </a:lnSpc>
              <a:spcBef>
                <a:spcPts val="450"/>
              </a:spcBef>
              <a:tabLst>
                <a:tab pos="343535" algn="l"/>
              </a:tabLst>
            </a:pPr>
            <a:r>
              <a:rPr dirty="0" sz="700" spc="5">
                <a:latin typeface="Arial"/>
                <a:cs typeface="Arial"/>
              </a:rPr>
              <a:t>;	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Economically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Disadvantaged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or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Socioeconomically </a:t>
            </a:r>
            <a:r>
              <a:rPr dirty="0" sz="700" spc="-5">
                <a:latin typeface="Arial"/>
                <a:cs typeface="Arial"/>
              </a:rPr>
              <a:t>Disadvantaged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data.</a:t>
            </a:r>
            <a:endParaRPr sz="70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  <a:spcBef>
                <a:spcPts val="380"/>
              </a:spcBef>
            </a:pPr>
            <a:r>
              <a:rPr dirty="0" sz="850" spc="10">
                <a:latin typeface="Arial"/>
                <a:cs typeface="Arial"/>
              </a:rPr>
              <a:t>!,ii</a:t>
            </a:r>
            <a:r>
              <a:rPr dirty="0" sz="850" spc="19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focused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serving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needs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of</a:t>
            </a:r>
            <a:r>
              <a:rPr dirty="0" sz="700">
                <a:latin typeface="Arial"/>
                <a:cs typeface="Arial"/>
              </a:rPr>
              <a:t> identified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student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groups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(at-risk,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migrant,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immigrant,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SWO,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English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Learners,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Homeless,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Foster,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etc.).</a:t>
            </a:r>
            <a:endParaRPr sz="700">
              <a:latin typeface="Arial"/>
              <a:cs typeface="Arial"/>
            </a:endParaRPr>
          </a:p>
          <a:p>
            <a:pPr marL="183515">
              <a:lnSpc>
                <a:spcPct val="100000"/>
              </a:lnSpc>
              <a:spcBef>
                <a:spcPts val="240"/>
              </a:spcBef>
            </a:pPr>
            <a:r>
              <a:rPr dirty="0" sz="1000" spc="-75">
                <a:latin typeface="Arial"/>
                <a:cs typeface="Arial"/>
              </a:rPr>
              <a:t>Cl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ranked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campus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per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SC5000.</a:t>
            </a:r>
            <a:endParaRPr sz="7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204"/>
              </a:spcBef>
            </a:pPr>
            <a:r>
              <a:rPr dirty="0" sz="1000" spc="10">
                <a:latin typeface="Arial"/>
                <a:cs typeface="Arial"/>
              </a:rPr>
              <a:t>0 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focused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governance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220"/>
              </a:spcBef>
            </a:pPr>
            <a:r>
              <a:rPr dirty="0" sz="950" spc="-130">
                <a:latin typeface="Times New Roman"/>
                <a:cs typeface="Times New Roman"/>
              </a:rPr>
              <a:t>i-t.i</a:t>
            </a:r>
            <a:r>
              <a:rPr dirty="0" sz="950" spc="5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wellness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83515">
              <a:lnSpc>
                <a:spcPct val="100000"/>
              </a:lnSpc>
              <a:spcBef>
                <a:spcPts val="415"/>
              </a:spcBef>
            </a:pPr>
            <a:r>
              <a:rPr dirty="0" sz="800" spc="5">
                <a:latin typeface="Arial"/>
                <a:cs typeface="Arial"/>
              </a:rPr>
              <a:t>l I </a:t>
            </a:r>
            <a:r>
              <a:rPr dirty="0" sz="800" spc="17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instructional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continuity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85420">
              <a:lnSpc>
                <a:spcPct val="100000"/>
              </a:lnSpc>
              <a:spcBef>
                <a:spcPts val="160"/>
              </a:spcBef>
            </a:pPr>
            <a:r>
              <a:rPr dirty="0" sz="1050" spc="70">
                <a:latin typeface="Times New Roman"/>
                <a:cs typeface="Times New Roman"/>
              </a:rPr>
              <a:t>O</a:t>
            </a:r>
            <a:r>
              <a:rPr dirty="0" sz="1050" spc="16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postsecondary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needs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for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seniors.</a:t>
            </a:r>
            <a:endParaRPr sz="700">
              <a:latin typeface="Arial"/>
              <a:cs typeface="Arial"/>
            </a:endParaRPr>
          </a:p>
          <a:p>
            <a:pPr marL="343535">
              <a:lnSpc>
                <a:spcPct val="100000"/>
              </a:lnSpc>
              <a:spcBef>
                <a:spcPts val="500"/>
              </a:spcBef>
            </a:pPr>
            <a:r>
              <a:rPr dirty="0" sz="700" spc="20">
                <a:latin typeface="Arial"/>
                <a:cs typeface="Arial"/>
              </a:rPr>
              <a:t>LE</a:t>
            </a:r>
            <a:r>
              <a:rPr dirty="0" sz="700" spc="25">
                <a:latin typeface="Arial"/>
                <a:cs typeface="Arial"/>
              </a:rPr>
              <a:t>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</a:t>
            </a:r>
            <a:r>
              <a:rPr dirty="0" sz="700" spc="10">
                <a:latin typeface="Arial"/>
                <a:cs typeface="Arial"/>
              </a:rPr>
              <a:t>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o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facilit</a:t>
            </a:r>
            <a:r>
              <a:rPr dirty="0" sz="700">
                <a:latin typeface="Arial"/>
                <a:cs typeface="Arial"/>
              </a:rPr>
              <a:t>y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81610">
              <a:lnSpc>
                <a:spcPct val="100000"/>
              </a:lnSpc>
              <a:spcBef>
                <a:spcPts val="480"/>
              </a:spcBef>
              <a:tabLst>
                <a:tab pos="343535" algn="l"/>
              </a:tabLst>
            </a:pPr>
            <a:r>
              <a:rPr dirty="0" sz="750" spc="10">
                <a:latin typeface="Arial"/>
                <a:cs typeface="Arial"/>
              </a:rPr>
              <a:t>!</a:t>
            </a:r>
            <a:r>
              <a:rPr dirty="0" sz="750" spc="10">
                <a:latin typeface="Arial"/>
                <a:cs typeface="Arial"/>
              </a:rPr>
              <a:t>	</a:t>
            </a:r>
            <a:r>
              <a:rPr dirty="0" sz="700" spc="20">
                <a:latin typeface="Arial"/>
                <a:cs typeface="Arial"/>
              </a:rPr>
              <a:t>LE</a:t>
            </a:r>
            <a:r>
              <a:rPr dirty="0" sz="700" spc="25">
                <a:latin typeface="Arial"/>
                <a:cs typeface="Arial"/>
              </a:rPr>
              <a:t>A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</a:t>
            </a:r>
            <a:r>
              <a:rPr dirty="0" sz="700" spc="5">
                <a:latin typeface="Arial"/>
                <a:cs typeface="Arial"/>
              </a:rPr>
              <a:t>d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o</a:t>
            </a:r>
            <a:r>
              <a:rPr dirty="0" sz="700" spc="35">
                <a:latin typeface="Arial"/>
                <a:cs typeface="Arial"/>
              </a:rPr>
              <a:t>n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school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operationa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91135">
              <a:lnSpc>
                <a:spcPct val="100000"/>
              </a:lnSpc>
              <a:spcBef>
                <a:spcPts val="270"/>
              </a:spcBef>
            </a:pPr>
            <a:r>
              <a:rPr dirty="0" sz="950" spc="30">
                <a:latin typeface="Arial"/>
                <a:cs typeface="Arial"/>
              </a:rPr>
              <a:t>2i</a:t>
            </a:r>
            <a:r>
              <a:rPr dirty="0" sz="950" spc="12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focused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technology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needs.</a:t>
            </a:r>
            <a:endParaRPr sz="7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165"/>
              </a:spcBef>
            </a:pPr>
            <a:r>
              <a:rPr dirty="0" sz="1050" spc="-155">
                <a:latin typeface="Times New Roman"/>
                <a:cs typeface="Times New Roman"/>
              </a:rPr>
              <a:t>CJ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Personal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Protective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Equipment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(PPE).</a:t>
            </a:r>
            <a:endParaRPr sz="700">
              <a:latin typeface="Arial"/>
              <a:cs typeface="Arial"/>
            </a:endParaRPr>
          </a:p>
          <a:p>
            <a:pPr marL="188595">
              <a:lnSpc>
                <a:spcPct val="100000"/>
              </a:lnSpc>
              <a:spcBef>
                <a:spcPts val="210"/>
              </a:spcBef>
            </a:pPr>
            <a:r>
              <a:rPr dirty="0" sz="950" spc="-5">
                <a:latin typeface="Arial"/>
                <a:cs typeface="Arial"/>
              </a:rPr>
              <a:t>fl!</a:t>
            </a:r>
            <a:r>
              <a:rPr dirty="0" sz="950" spc="28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focused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on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professional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development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training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to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facilitate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transition</a:t>
            </a:r>
            <a:r>
              <a:rPr dirty="0" sz="700" spc="25">
                <a:latin typeface="Arial"/>
                <a:cs typeface="Arial"/>
              </a:rPr>
              <a:t> to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remote/on!ine/virtua\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classrooms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and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teaching.</a:t>
            </a:r>
            <a:endParaRPr sz="700">
              <a:latin typeface="Arial"/>
              <a:cs typeface="Arial"/>
            </a:endParaRPr>
          </a:p>
          <a:p>
            <a:pPr marL="189230">
              <a:lnSpc>
                <a:spcPct val="100000"/>
              </a:lnSpc>
              <a:spcBef>
                <a:spcPts val="30"/>
              </a:spcBef>
            </a:pPr>
            <a:r>
              <a:rPr dirty="0" sz="1150" spc="-229">
                <a:latin typeface="Times New Roman"/>
                <a:cs typeface="Times New Roman"/>
              </a:rPr>
              <a:t>CJ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prioritized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through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another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process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or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data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points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not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listed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above.</a:t>
            </a:r>
            <a:endParaRPr sz="700">
              <a:latin typeface="Arial"/>
              <a:cs typeface="Arial"/>
            </a:endParaRPr>
          </a:p>
          <a:p>
            <a:pPr marL="189230">
              <a:lnSpc>
                <a:spcPct val="100000"/>
              </a:lnSpc>
              <a:spcBef>
                <a:spcPts val="130"/>
              </a:spcBef>
            </a:pPr>
            <a:r>
              <a:rPr dirty="0" sz="1050" spc="-155">
                <a:latin typeface="Times New Roman"/>
                <a:cs typeface="Times New Roman"/>
              </a:rPr>
              <a:t>CJ</a:t>
            </a:r>
            <a:r>
              <a:rPr dirty="0" sz="1050" spc="-50">
                <a:latin typeface="Times New Roman"/>
                <a:cs typeface="Times New Roman"/>
              </a:rPr>
              <a:t> </a:t>
            </a:r>
            <a:r>
              <a:rPr dirty="0" sz="750" spc="-10">
                <a:latin typeface="Arial"/>
                <a:cs typeface="Arial"/>
              </a:rPr>
              <a:t>All</a:t>
            </a:r>
            <a:r>
              <a:rPr dirty="0" sz="75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needs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met;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no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prioritization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needed.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4513" y="6121135"/>
            <a:ext cx="6757670" cy="14401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36854" marR="171450" indent="-1270">
              <a:lnSpc>
                <a:spcPct val="101699"/>
              </a:lnSpc>
              <a:spcBef>
                <a:spcPts val="85"/>
              </a:spcBef>
            </a:pPr>
            <a:r>
              <a:rPr dirty="0" sz="700" spc="-5">
                <a:latin typeface="Arial"/>
                <a:cs typeface="Arial"/>
              </a:rPr>
              <a:t>Directions: </a:t>
            </a:r>
            <a:r>
              <a:rPr dirty="0" sz="700" spc="5">
                <a:latin typeface="Arial"/>
                <a:cs typeface="Arial"/>
              </a:rPr>
              <a:t>Select </a:t>
            </a:r>
            <a:r>
              <a:rPr dirty="0" sz="700" spc="15">
                <a:latin typeface="Arial"/>
                <a:cs typeface="Arial"/>
              </a:rPr>
              <a:t>one </a:t>
            </a:r>
            <a:r>
              <a:rPr dirty="0" sz="700" spc="-5">
                <a:latin typeface="Arial"/>
                <a:cs typeface="Arial"/>
              </a:rPr>
              <a:t>applicable </a:t>
            </a:r>
            <a:r>
              <a:rPr dirty="0" sz="700" spc="10">
                <a:latin typeface="Arial"/>
                <a:cs typeface="Arial"/>
              </a:rPr>
              <a:t>response </a:t>
            </a:r>
            <a:r>
              <a:rPr dirty="0" sz="700" spc="5">
                <a:latin typeface="Arial"/>
                <a:cs typeface="Arial"/>
              </a:rPr>
              <a:t>for </a:t>
            </a:r>
            <a:r>
              <a:rPr dirty="0" sz="700" spc="10">
                <a:latin typeface="Arial"/>
                <a:cs typeface="Arial"/>
              </a:rPr>
              <a:t>which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20">
                <a:latin typeface="Arial"/>
                <a:cs typeface="Arial"/>
              </a:rPr>
              <a:t>LEA </a:t>
            </a:r>
            <a:r>
              <a:rPr dirty="0" sz="700" spc="10">
                <a:latin typeface="Arial"/>
                <a:cs typeface="Arial"/>
              </a:rPr>
              <a:t>is </a:t>
            </a:r>
            <a:r>
              <a:rPr dirty="0" sz="700" spc="5">
                <a:latin typeface="Arial"/>
                <a:cs typeface="Arial"/>
              </a:rPr>
              <a:t>exempt </a:t>
            </a:r>
            <a:r>
              <a:rPr dirty="0" sz="700">
                <a:latin typeface="Arial"/>
                <a:cs typeface="Arial"/>
              </a:rPr>
              <a:t>from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required Maintenance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5">
                <a:latin typeface="Arial"/>
                <a:cs typeface="Arial"/>
              </a:rPr>
              <a:t>Equity </a:t>
            </a:r>
            <a:r>
              <a:rPr dirty="0" sz="700" spc="-5">
                <a:latin typeface="Arial"/>
                <a:cs typeface="Arial"/>
              </a:rPr>
              <a:t>provision. </a:t>
            </a:r>
            <a:r>
              <a:rPr dirty="0" sz="750" spc="5">
                <a:latin typeface="Arial"/>
                <a:cs typeface="Arial"/>
              </a:rPr>
              <a:t>If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 spc="5">
                <a:latin typeface="Arial"/>
                <a:cs typeface="Arial"/>
              </a:rPr>
              <a:t>is </a:t>
            </a:r>
            <a:r>
              <a:rPr dirty="0" sz="700" spc="10">
                <a:latin typeface="Arial"/>
                <a:cs typeface="Arial"/>
              </a:rPr>
              <a:t>not </a:t>
            </a:r>
            <a:r>
              <a:rPr dirty="0" sz="700">
                <a:latin typeface="Arial"/>
                <a:cs typeface="Arial"/>
              </a:rPr>
              <a:t>exempt from </a:t>
            </a:r>
            <a:r>
              <a:rPr dirty="0" sz="700" spc="15">
                <a:latin typeface="Arial"/>
                <a:cs typeface="Arial"/>
              </a:rPr>
              <a:t>this 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provision,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select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"No".</a:t>
            </a:r>
            <a:endParaRPr sz="7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300"/>
              </a:spcBef>
            </a:pPr>
            <a:r>
              <a:rPr dirty="0" sz="750" spc="10">
                <a:latin typeface="Times New Roman"/>
                <a:cs typeface="Times New Roman"/>
              </a:rPr>
              <a:t>1.</a:t>
            </a:r>
            <a:r>
              <a:rPr dirty="0" sz="750" spc="150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Arial"/>
                <a:cs typeface="Arial"/>
              </a:rPr>
              <a:t>Is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exempt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from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required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Maintenance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Equity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provision?</a:t>
            </a:r>
            <a:endParaRPr sz="70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160"/>
              </a:spcBef>
            </a:pPr>
            <a:r>
              <a:rPr dirty="0" sz="950" spc="35">
                <a:latin typeface="Arial"/>
                <a:cs typeface="Arial"/>
              </a:rPr>
              <a:t>0 </a:t>
            </a:r>
            <a:r>
              <a:rPr dirty="0" sz="950" spc="28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No</a:t>
            </a:r>
            <a:endParaRPr sz="700">
              <a:latin typeface="Arial"/>
              <a:cs typeface="Arial"/>
            </a:endParaRPr>
          </a:p>
          <a:p>
            <a:pPr marL="189230">
              <a:lnSpc>
                <a:spcPct val="100000"/>
              </a:lnSpc>
              <a:spcBef>
                <a:spcPts val="234"/>
              </a:spcBef>
            </a:pPr>
            <a:r>
              <a:rPr dirty="0" sz="950" spc="-90" i="1">
                <a:latin typeface="Arial"/>
                <a:cs typeface="Arial"/>
              </a:rPr>
              <a:t>;,t</a:t>
            </a:r>
            <a:r>
              <a:rPr dirty="0" sz="950" spc="-70" i="1">
                <a:latin typeface="Arial"/>
                <a:cs typeface="Arial"/>
              </a:rPr>
              <a:t>i</a:t>
            </a:r>
            <a:r>
              <a:rPr dirty="0" sz="950" i="1">
                <a:latin typeface="Arial"/>
                <a:cs typeface="Arial"/>
              </a:rPr>
              <a:t>  </a:t>
            </a:r>
            <a:r>
              <a:rPr dirty="0" sz="700" spc="-5">
                <a:latin typeface="Arial"/>
                <a:cs typeface="Arial"/>
              </a:rPr>
              <a:t>Yes</a:t>
            </a:r>
            <a:r>
              <a:rPr dirty="0" sz="700">
                <a:latin typeface="Arial"/>
                <a:cs typeface="Arial"/>
              </a:rPr>
              <a:t>,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</a:t>
            </a:r>
            <a:r>
              <a:rPr dirty="0" sz="700" spc="15">
                <a:latin typeface="Arial"/>
                <a:cs typeface="Arial"/>
              </a:rPr>
              <a:t>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ha</a:t>
            </a:r>
            <a:r>
              <a:rPr dirty="0" sz="700" spc="10">
                <a:latin typeface="Arial"/>
                <a:cs typeface="Arial"/>
              </a:rPr>
              <a:t>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fewe</a:t>
            </a:r>
            <a:r>
              <a:rPr dirty="0" sz="700" spc="5">
                <a:latin typeface="Arial"/>
                <a:cs typeface="Arial"/>
              </a:rPr>
              <a:t>r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tha</a:t>
            </a:r>
            <a:r>
              <a:rPr dirty="0" sz="700" spc="10">
                <a:latin typeface="Arial"/>
                <a:cs typeface="Arial"/>
              </a:rPr>
              <a:t>n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1,00</a:t>
            </a:r>
            <a:r>
              <a:rPr dirty="0" sz="700" spc="20">
                <a:latin typeface="Arial"/>
                <a:cs typeface="Arial"/>
              </a:rPr>
              <a:t>0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tota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enrollment</a:t>
            </a:r>
            <a:endParaRPr sz="70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130"/>
              </a:spcBef>
            </a:pPr>
            <a:r>
              <a:rPr dirty="0" sz="1050" spc="-155">
                <a:latin typeface="Times New Roman"/>
                <a:cs typeface="Times New Roman"/>
              </a:rPr>
              <a:t>CJ</a:t>
            </a:r>
            <a:r>
              <a:rPr dirty="0" sz="1050" spc="190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Arial"/>
                <a:cs typeface="Arial"/>
              </a:rPr>
              <a:t>Yes,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has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only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one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campus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within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endParaRPr sz="700">
              <a:latin typeface="Arial"/>
              <a:cs typeface="Arial"/>
            </a:endParaRPr>
          </a:p>
          <a:p>
            <a:pPr marL="176530">
              <a:lnSpc>
                <a:spcPct val="100000"/>
              </a:lnSpc>
              <a:spcBef>
                <a:spcPts val="359"/>
              </a:spcBef>
            </a:pPr>
            <a:r>
              <a:rPr dirty="0" sz="800" spc="-65">
                <a:latin typeface="Arial"/>
                <a:cs typeface="Arial"/>
              </a:rPr>
              <a:t>1-1</a:t>
            </a:r>
            <a:r>
              <a:rPr dirty="0" sz="800" spc="12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Yes,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114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has</a:t>
            </a:r>
            <a:r>
              <a:rPr dirty="0" sz="700" spc="5">
                <a:latin typeface="Arial"/>
                <a:cs typeface="Arial"/>
              </a:rPr>
              <a:t> only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one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campus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per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grade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span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(elementary,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middle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school,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high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school)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within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LEA</a:t>
            </a:r>
            <a:endParaRPr sz="700">
              <a:latin typeface="Arial"/>
              <a:cs typeface="Arial"/>
            </a:endParaRPr>
          </a:p>
          <a:p>
            <a:pPr marL="180975">
              <a:lnSpc>
                <a:spcPct val="100000"/>
              </a:lnSpc>
              <a:spcBef>
                <a:spcPts val="210"/>
              </a:spcBef>
            </a:pPr>
            <a:r>
              <a:rPr dirty="0" sz="1000" spc="-30">
                <a:latin typeface="Arial"/>
                <a:cs typeface="Arial"/>
              </a:rPr>
              <a:t>Cl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Maybe,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50" spc="-5">
                <a:latin typeface="Arial"/>
                <a:cs typeface="Arial"/>
              </a:rPr>
              <a:t>will</a:t>
            </a:r>
            <a:r>
              <a:rPr dirty="0" sz="750" spc="-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apply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USDE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waiver</a:t>
            </a:r>
            <a:r>
              <a:rPr dirty="0" sz="700" spc="5">
                <a:latin typeface="Arial"/>
                <a:cs typeface="Arial"/>
              </a:rPr>
              <a:t> for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exceptional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or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uncontrollable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circumstances</a:t>
            </a:r>
            <a:endParaRPr sz="700">
              <a:latin typeface="Arial"/>
              <a:cs typeface="Arial"/>
            </a:endParaRPr>
          </a:p>
          <a:p>
            <a:pPr marL="186690">
              <a:lnSpc>
                <a:spcPct val="100000"/>
              </a:lnSpc>
              <a:spcBef>
                <a:spcPts val="305"/>
              </a:spcBef>
            </a:pPr>
            <a:r>
              <a:rPr dirty="0" sz="900" spc="10">
                <a:latin typeface="Times New Roman"/>
                <a:cs typeface="Times New Roman"/>
              </a:rPr>
              <a:t>U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Arial"/>
                <a:cs typeface="Arial"/>
              </a:rPr>
              <a:t>Maybe,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50" spc="-5">
                <a:latin typeface="Arial"/>
                <a:cs typeface="Arial"/>
              </a:rPr>
              <a:t>will</a:t>
            </a:r>
            <a:r>
              <a:rPr dirty="0" sz="75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apply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USDE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for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 spc="5">
                <a:latin typeface="Arial"/>
                <a:cs typeface="Arial"/>
              </a:rPr>
              <a:t> waiver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for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>
                <a:latin typeface="Arial"/>
                <a:cs typeface="Arial"/>
              </a:rPr>
              <a:t> precipitous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decline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financial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resources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1599" y="2056593"/>
            <a:ext cx="6784975" cy="2642870"/>
            <a:chOff x="531599" y="2056593"/>
            <a:chExt cx="6784975" cy="26428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1599" y="2056593"/>
              <a:ext cx="6782480" cy="3893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54513" y="2445919"/>
              <a:ext cx="0" cy="2253615"/>
            </a:xfrm>
            <a:custGeom>
              <a:avLst/>
              <a:gdLst/>
              <a:ahLst/>
              <a:cxnLst/>
              <a:rect l="l" t="t" r="r" b="b"/>
              <a:pathLst>
                <a:path w="0" h="2253615">
                  <a:moveTo>
                    <a:pt x="0" y="2253513"/>
                  </a:moveTo>
                  <a:lnTo>
                    <a:pt x="0" y="0"/>
                  </a:lnTo>
                </a:path>
              </a:pathLst>
            </a:custGeom>
            <a:ln w="91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314081" y="2427598"/>
              <a:ext cx="0" cy="2258695"/>
            </a:xfrm>
            <a:custGeom>
              <a:avLst/>
              <a:gdLst/>
              <a:ahLst/>
              <a:cxnLst/>
              <a:rect l="l" t="t" r="r" b="b"/>
              <a:pathLst>
                <a:path w="0" h="2258695">
                  <a:moveTo>
                    <a:pt x="0" y="2258093"/>
                  </a:moveTo>
                  <a:lnTo>
                    <a:pt x="0" y="0"/>
                  </a:lnTo>
                </a:path>
              </a:pathLst>
            </a:custGeom>
            <a:ln w="4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7772357" y="522188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444290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4513" y="4676531"/>
            <a:ext cx="6777990" cy="0"/>
          </a:xfrm>
          <a:custGeom>
            <a:avLst/>
            <a:gdLst/>
            <a:ahLst/>
            <a:cxnLst/>
            <a:rect l="l" t="t" r="r" b="b"/>
            <a:pathLst>
              <a:path w="6777990" h="0">
                <a:moveTo>
                  <a:pt x="0" y="0"/>
                </a:moveTo>
                <a:lnTo>
                  <a:pt x="6777898" y="0"/>
                </a:lnTo>
              </a:path>
            </a:pathLst>
          </a:custGeom>
          <a:ln w="4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5692" y="450708"/>
            <a:ext cx="87249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20">
                <a:latin typeface="Arial"/>
                <a:cs typeface="Arial"/>
              </a:rPr>
              <a:t>L </a:t>
            </a:r>
            <a:r>
              <a:rPr dirty="0" sz="750" spc="229">
                <a:latin typeface="Arial"/>
                <a:cs typeface="Arial"/>
              </a:rPr>
              <a:t> </a:t>
            </a:r>
            <a:r>
              <a:rPr dirty="0" sz="750" spc="275">
                <a:latin typeface="Arial"/>
                <a:cs typeface="Arial"/>
              </a:rPr>
              <a:t>tUdtdDtff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10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0970" y="646061"/>
            <a:ext cx="111252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Schedul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5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Statu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Complele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8377" y="646061"/>
            <a:ext cx="34290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8483" y="646061"/>
            <a:ext cx="119253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50" spc="-3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5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4928" y="450708"/>
            <a:ext cx="97028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latin typeface="Times New Roman"/>
                <a:cs typeface="Times New Roman"/>
              </a:rPr>
              <a:t>01/05/2022</a:t>
            </a:r>
            <a:r>
              <a:rPr dirty="0" sz="750" spc="40">
                <a:latin typeface="Times New Roman"/>
                <a:cs typeface="Times New Roman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10</a:t>
            </a:r>
            <a:r>
              <a:rPr dirty="0" sz="750" spc="30">
                <a:latin typeface="Times New Roman"/>
                <a:cs typeface="Times New Roman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22</a:t>
            </a:r>
            <a:r>
              <a:rPr dirty="0" sz="750" spc="-35">
                <a:latin typeface="Times New Roman"/>
                <a:cs typeface="Times New Roman"/>
              </a:rPr>
              <a:t> </a:t>
            </a:r>
            <a:r>
              <a:rPr dirty="0" sz="750" spc="-70">
                <a:latin typeface="Times New Roman"/>
                <a:cs typeface="Times New Roman"/>
              </a:rPr>
              <a:t>AM</a:t>
            </a:r>
            <a:r>
              <a:rPr dirty="0" sz="750" spc="65">
                <a:latin typeface="Times New Roman"/>
                <a:cs typeface="Times New Roman"/>
              </a:rPr>
              <a:t> </a:t>
            </a:r>
            <a:r>
              <a:rPr dirty="0" sz="750" spc="-45">
                <a:latin typeface="Times New Roman"/>
                <a:cs typeface="Times New Roman"/>
              </a:rPr>
              <a:t>b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1053" y="444347"/>
            <a:ext cx="3657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435" algn="l"/>
              </a:tabLst>
            </a:pPr>
            <a:r>
              <a:rPr dirty="0" sz="800" spc="20">
                <a:latin typeface="Arial"/>
                <a:cs typeface="Arial"/>
              </a:rPr>
              <a:t>h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10">
                <a:latin typeface="Arial"/>
                <a:cs typeface="Arial"/>
              </a:rPr>
              <a:t>I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800" spc="-3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353" y="869806"/>
            <a:ext cx="111887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55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270" y="1110714"/>
            <a:ext cx="1120140" cy="29527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305"/>
              </a:spcBef>
            </a:pPr>
            <a:r>
              <a:rPr dirty="0" sz="650" spc="-45">
                <a:latin typeface="Times New Roman"/>
                <a:cs typeface="Times New Roman"/>
              </a:rPr>
              <a:t>TEXAS</a:t>
            </a:r>
            <a:r>
              <a:rPr dirty="0" sz="650" spc="140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rnUCATION</a:t>
            </a:r>
            <a:r>
              <a:rPr dirty="0" sz="650" spc="200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750" spc="-10">
                <a:latin typeface="Arial"/>
                <a:cs typeface="Arial"/>
              </a:rPr>
              <a:t>SAS#</a:t>
            </a:r>
            <a:r>
              <a:rPr dirty="0" sz="750" spc="-5">
                <a:latin typeface="Arial"/>
                <a:cs typeface="Arial"/>
              </a:rPr>
              <a:t>: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15">
                <a:latin typeface="Arial"/>
                <a:cs typeface="Arial"/>
              </a:rPr>
              <a:t>ARPAAA21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6111" y="928842"/>
            <a:ext cx="1289050" cy="3517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BREMOND </a:t>
            </a:r>
            <a:r>
              <a:rPr dirty="0" sz="700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Campus/Site: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NIA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69"/>
              </a:lnSpc>
            </a:pPr>
            <a:r>
              <a:rPr dirty="0" sz="850" spc="-110">
                <a:latin typeface="Courier New"/>
                <a:cs typeface="Courier New"/>
              </a:rPr>
              <a:t>Vendo</a:t>
            </a:r>
            <a:r>
              <a:rPr dirty="0" sz="850" spc="-105">
                <a:latin typeface="Courier New"/>
                <a:cs typeface="Courier New"/>
              </a:rPr>
              <a:t>r</a:t>
            </a:r>
            <a:r>
              <a:rPr dirty="0" sz="850" spc="-415">
                <a:latin typeface="Courier New"/>
                <a:cs typeface="Courier New"/>
              </a:rPr>
              <a:t> </a:t>
            </a:r>
            <a:r>
              <a:rPr dirty="0" sz="850" spc="-160">
                <a:latin typeface="Courier New"/>
                <a:cs typeface="Courier New"/>
              </a:rPr>
              <a:t>ID</a:t>
            </a:r>
            <a:r>
              <a:rPr dirty="0" sz="850" spc="-155">
                <a:latin typeface="Courier New"/>
                <a:cs typeface="Courier New"/>
              </a:rPr>
              <a:t>:</a:t>
            </a:r>
            <a:r>
              <a:rPr dirty="0" sz="850" spc="-360">
                <a:latin typeface="Courier New"/>
                <a:cs typeface="Courier New"/>
              </a:rPr>
              <a:t> </a:t>
            </a:r>
            <a:r>
              <a:rPr dirty="0" sz="850" spc="-120">
                <a:latin typeface="Courier New"/>
                <a:cs typeface="Courier New"/>
              </a:rPr>
              <a:t>1746000397</a:t>
            </a:r>
            <a:endParaRPr sz="8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4932" y="917899"/>
            <a:ext cx="1046480" cy="34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ts val="890"/>
              </a:lnSpc>
              <a:spcBef>
                <a:spcPts val="100"/>
              </a:spcBef>
            </a:pPr>
            <a:r>
              <a:rPr dirty="0" sz="750">
                <a:latin typeface="Arial"/>
                <a:cs typeface="Arial"/>
              </a:rPr>
              <a:t>County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District: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198901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ts val="825"/>
              </a:lnSpc>
            </a:pP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Reglon:06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35"/>
              </a:lnSpc>
            </a:pPr>
            <a:r>
              <a:rPr dirty="0" sz="700" spc="35">
                <a:latin typeface="Arial"/>
                <a:cs typeface="Arial"/>
              </a:rPr>
              <a:t>School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Year: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96382" y="1426520"/>
            <a:ext cx="3340100" cy="2044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2020-2023 ARP</a:t>
            </a:r>
            <a:r>
              <a:rPr dirty="0" sz="105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ESSER </a:t>
            </a:r>
            <a:r>
              <a:rPr dirty="0" sz="1200" spc="-6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2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06541" y="1665763"/>
            <a:ext cx="1532255" cy="35369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73025">
              <a:lnSpc>
                <a:spcPts val="1260"/>
              </a:lnSpc>
              <a:spcBef>
                <a:spcPts val="190"/>
              </a:spcBef>
            </a:pPr>
            <a:r>
              <a:rPr dirty="0" sz="1100" spc="15">
                <a:latin typeface="Arial"/>
                <a:cs typeface="Arial"/>
              </a:rPr>
              <a:t>Program </a:t>
            </a:r>
            <a:r>
              <a:rPr dirty="0" sz="1100" spc="30">
                <a:latin typeface="Arial"/>
                <a:cs typeface="Arial"/>
              </a:rPr>
              <a:t>Description 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PS3013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-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Program</a:t>
            </a:r>
            <a:r>
              <a:rPr dirty="0" sz="1100" spc="45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Plan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9096" y="2435764"/>
            <a:ext cx="6753225" cy="2239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">
              <a:lnSpc>
                <a:spcPts val="819"/>
              </a:lnSpc>
              <a:spcBef>
                <a:spcPts val="100"/>
              </a:spcBef>
            </a:pPr>
            <a:r>
              <a:rPr dirty="0" sz="700" spc="5">
                <a:latin typeface="Arial"/>
                <a:cs typeface="Arial"/>
              </a:rPr>
              <a:t>1.</a:t>
            </a:r>
            <a:r>
              <a:rPr dirty="0" sz="700" spc="1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Select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following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checkboxes</a:t>
            </a:r>
            <a:r>
              <a:rPr dirty="0" sz="700" spc="25">
                <a:latin typeface="Arial"/>
                <a:cs typeface="Arial"/>
              </a:rPr>
              <a:t> to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indicate</a:t>
            </a:r>
            <a:r>
              <a:rPr dirty="0" sz="700" spc="10">
                <a:latin typeface="Arial"/>
                <a:cs typeface="Arial"/>
              </a:rPr>
              <a:t> your</a:t>
            </a:r>
            <a:r>
              <a:rPr dirty="0" sz="700">
                <a:latin typeface="Arial"/>
                <a:cs typeface="Arial"/>
              </a:rPr>
              <a:t> compliance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with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required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assurances.</a:t>
            </a:r>
            <a:endParaRPr sz="700">
              <a:latin typeface="Arial"/>
              <a:cs typeface="Arial"/>
            </a:endParaRPr>
          </a:p>
          <a:p>
            <a:pPr marL="332740" marR="78740" indent="-158750">
              <a:lnSpc>
                <a:spcPct val="91600"/>
              </a:lnSpc>
              <a:spcBef>
                <a:spcPts val="75"/>
              </a:spcBef>
            </a:pPr>
            <a:r>
              <a:rPr dirty="0" sz="950" spc="-180">
                <a:latin typeface="Times New Roman"/>
                <a:cs typeface="Times New Roman"/>
              </a:rPr>
              <a:t>G!.t</a:t>
            </a:r>
            <a:r>
              <a:rPr dirty="0" sz="950" spc="-17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Toe </a:t>
            </a:r>
            <a:r>
              <a:rPr dirty="0" sz="750" spc="-15">
                <a:latin typeface="Arial"/>
                <a:cs typeface="Arial"/>
              </a:rPr>
              <a:t>LEA </a:t>
            </a:r>
            <a:r>
              <a:rPr dirty="0" sz="700" spc="10">
                <a:latin typeface="Arial"/>
                <a:cs typeface="Arial"/>
              </a:rPr>
              <a:t>assures </a:t>
            </a:r>
            <a:r>
              <a:rPr dirty="0" sz="700" spc="5">
                <a:latin typeface="Arial"/>
                <a:cs typeface="Arial"/>
              </a:rPr>
              <a:t>that although </a:t>
            </a:r>
            <a:r>
              <a:rPr dirty="0" sz="700" spc="10">
                <a:latin typeface="Arial"/>
                <a:cs typeface="Arial"/>
              </a:rPr>
              <a:t>funds may be </a:t>
            </a:r>
            <a:r>
              <a:rPr dirty="0" sz="700">
                <a:latin typeface="Arial"/>
                <a:cs typeface="Arial"/>
              </a:rPr>
              <a:t>used </a:t>
            </a:r>
            <a:r>
              <a:rPr dirty="0" sz="700" spc="5">
                <a:latin typeface="Arial"/>
                <a:cs typeface="Arial"/>
              </a:rPr>
              <a:t>for </a:t>
            </a:r>
            <a:r>
              <a:rPr dirty="0" sz="700">
                <a:latin typeface="Arial"/>
                <a:cs typeface="Arial"/>
              </a:rPr>
              <a:t>one-time </a:t>
            </a:r>
            <a:r>
              <a:rPr dirty="0" sz="750" spc="-20" i="1">
                <a:latin typeface="Arial"/>
                <a:cs typeface="Arial"/>
              </a:rPr>
              <a:t>or </a:t>
            </a:r>
            <a:r>
              <a:rPr dirty="0" sz="700">
                <a:latin typeface="Arial"/>
                <a:cs typeface="Arial"/>
              </a:rPr>
              <a:t>ongoing </a:t>
            </a:r>
            <a:r>
              <a:rPr dirty="0" sz="700" spc="10">
                <a:latin typeface="Arial"/>
                <a:cs typeface="Arial"/>
              </a:rPr>
              <a:t>purposes,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understands </a:t>
            </a:r>
            <a:r>
              <a:rPr dirty="0" sz="700" spc="25">
                <a:latin typeface="Arial"/>
                <a:cs typeface="Arial"/>
              </a:rPr>
              <a:t>the </a:t>
            </a:r>
            <a:r>
              <a:rPr dirty="0" sz="700" spc="20">
                <a:latin typeface="Arial"/>
                <a:cs typeface="Arial"/>
              </a:rPr>
              <a:t>use of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5">
                <a:latin typeface="Arial"/>
                <a:cs typeface="Arial"/>
              </a:rPr>
              <a:t>funds for </a:t>
            </a:r>
            <a:r>
              <a:rPr dirty="0" sz="700">
                <a:latin typeface="Arial"/>
                <a:cs typeface="Arial"/>
              </a:rPr>
              <a:t>ongoing </a:t>
            </a:r>
            <a:r>
              <a:rPr dirty="0" sz="700" spc="5">
                <a:latin typeface="Arial"/>
                <a:cs typeface="Arial"/>
              </a:rPr>
              <a:t>purposes </a:t>
            </a:r>
            <a:r>
              <a:rPr dirty="0" sz="700" spc="10">
                <a:latin typeface="Arial"/>
                <a:cs typeface="Arial"/>
              </a:rPr>
              <a:t>could 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result </a:t>
            </a:r>
            <a:r>
              <a:rPr dirty="0" sz="750" spc="5">
                <a:latin typeface="Arial"/>
                <a:cs typeface="Arial"/>
              </a:rPr>
              <a:t>in </a:t>
            </a:r>
            <a:r>
              <a:rPr dirty="0" sz="750" spc="-25">
                <a:latin typeface="Arial"/>
                <a:cs typeface="Arial"/>
              </a:rPr>
              <a:t>funding </a:t>
            </a:r>
            <a:r>
              <a:rPr dirty="0" sz="750" spc="-20">
                <a:latin typeface="Arial"/>
                <a:cs typeface="Arial"/>
              </a:rPr>
              <a:t>deficits </a:t>
            </a:r>
            <a:r>
              <a:rPr dirty="0" sz="750" spc="25">
                <a:latin typeface="Arial"/>
                <a:cs typeface="Arial"/>
              </a:rPr>
              <a:t>in </a:t>
            </a:r>
            <a:r>
              <a:rPr dirty="0" sz="750" spc="-20">
                <a:latin typeface="Arial"/>
                <a:cs typeface="Arial"/>
              </a:rPr>
              <a:t>future </a:t>
            </a:r>
            <a:r>
              <a:rPr dirty="0" sz="750" spc="-15">
                <a:latin typeface="Arial"/>
                <a:cs typeface="Arial"/>
              </a:rPr>
              <a:t>years </a:t>
            </a:r>
            <a:r>
              <a:rPr dirty="0" sz="750" spc="-10">
                <a:latin typeface="Arial"/>
                <a:cs typeface="Arial"/>
              </a:rPr>
              <a:t>after </a:t>
            </a:r>
            <a:r>
              <a:rPr dirty="0" sz="750" spc="-20">
                <a:latin typeface="Arial"/>
                <a:cs typeface="Arial"/>
              </a:rPr>
              <a:t>the </a:t>
            </a:r>
            <a:r>
              <a:rPr dirty="0" sz="750" spc="-25">
                <a:latin typeface="Arial"/>
                <a:cs typeface="Arial"/>
              </a:rPr>
              <a:t>funding </a:t>
            </a:r>
            <a:r>
              <a:rPr dirty="0" sz="750" spc="-20">
                <a:latin typeface="Arial"/>
                <a:cs typeface="Arial"/>
              </a:rPr>
              <a:t>expires </a:t>
            </a:r>
            <a:r>
              <a:rPr dirty="0" sz="750" spc="10">
                <a:latin typeface="Arial"/>
                <a:cs typeface="Arial"/>
              </a:rPr>
              <a:t>on </a:t>
            </a:r>
            <a:r>
              <a:rPr dirty="0" sz="750" spc="-25">
                <a:latin typeface="Arial"/>
                <a:cs typeface="Arial"/>
              </a:rPr>
              <a:t>September </a:t>
            </a:r>
            <a:r>
              <a:rPr dirty="0" sz="750">
                <a:latin typeface="Arial"/>
                <a:cs typeface="Arial"/>
              </a:rPr>
              <a:t>30, </a:t>
            </a:r>
            <a:r>
              <a:rPr dirty="0" sz="750" spc="-25">
                <a:latin typeface="Arial"/>
                <a:cs typeface="Arial"/>
              </a:rPr>
              <a:t>2024. </a:t>
            </a:r>
            <a:r>
              <a:rPr dirty="0" sz="750" spc="-20">
                <a:latin typeface="Arial"/>
                <a:cs typeface="Arial"/>
              </a:rPr>
              <a:t>The </a:t>
            </a:r>
            <a:r>
              <a:rPr dirty="0" sz="750" spc="-25">
                <a:latin typeface="Arial"/>
                <a:cs typeface="Arial"/>
              </a:rPr>
              <a:t>LEA </a:t>
            </a:r>
            <a:r>
              <a:rPr dirty="0" sz="750" spc="-20">
                <a:latin typeface="Arial"/>
                <a:cs typeface="Arial"/>
              </a:rPr>
              <a:t>assures </a:t>
            </a:r>
            <a:r>
              <a:rPr dirty="0" sz="800" spc="-10">
                <a:latin typeface="Arial"/>
                <a:cs typeface="Arial"/>
              </a:rPr>
              <a:t>it </a:t>
            </a:r>
            <a:r>
              <a:rPr dirty="0" sz="750" spc="-10">
                <a:latin typeface="Arial"/>
                <a:cs typeface="Arial"/>
              </a:rPr>
              <a:t>makes no </a:t>
            </a:r>
            <a:r>
              <a:rPr dirty="0" sz="750" spc="-30">
                <a:latin typeface="Arial"/>
                <a:cs typeface="Arial"/>
              </a:rPr>
              <a:t>assumption </a:t>
            </a:r>
            <a:r>
              <a:rPr dirty="0" sz="750" spc="-25">
                <a:latin typeface="Arial"/>
                <a:cs typeface="Arial"/>
              </a:rPr>
              <a:t>that </a:t>
            </a:r>
            <a:r>
              <a:rPr dirty="0" sz="750" spc="-10">
                <a:latin typeface="Arial"/>
                <a:cs typeface="Arial"/>
              </a:rPr>
              <a:t>the state </a:t>
            </a:r>
            <a:r>
              <a:rPr dirty="0" sz="700" spc="20">
                <a:latin typeface="Arial"/>
                <a:cs typeface="Arial"/>
              </a:rPr>
              <a:t>will </a:t>
            </a:r>
            <a:r>
              <a:rPr dirty="0" sz="750" spc="-15">
                <a:latin typeface="Arial"/>
                <a:cs typeface="Arial"/>
              </a:rPr>
              <a:t>provide 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replacement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state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funds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in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future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years,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that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this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fact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will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be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raised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explicitly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discussed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meeting</a:t>
            </a:r>
            <a:r>
              <a:rPr dirty="0" sz="700" spc="5">
                <a:latin typeface="Arial"/>
                <a:cs typeface="Arial"/>
              </a:rPr>
              <a:t> of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its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governing </a:t>
            </a:r>
            <a:r>
              <a:rPr dirty="0" sz="700" spc="5">
                <a:latin typeface="Arial"/>
                <a:cs typeface="Arial"/>
              </a:rPr>
              <a:t>board.</a:t>
            </a:r>
            <a:endParaRPr sz="700">
              <a:latin typeface="Arial"/>
              <a:cs typeface="Arial"/>
            </a:endParaRPr>
          </a:p>
          <a:p>
            <a:pPr marL="177800">
              <a:lnSpc>
                <a:spcPts val="1130"/>
              </a:lnSpc>
            </a:pPr>
            <a:r>
              <a:rPr dirty="0" sz="1050" spc="-35">
                <a:latin typeface="Times New Roman"/>
                <a:cs typeface="Times New Roman"/>
              </a:rPr>
              <a:t>(ti</a:t>
            </a:r>
            <a:r>
              <a:rPr dirty="0" sz="1050" spc="17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Arial"/>
                <a:cs typeface="Arial"/>
              </a:rPr>
              <a:t>Toe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assures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that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it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engaged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10">
                <a:latin typeface="Arial"/>
                <a:cs typeface="Arial"/>
              </a:rPr>
              <a:t> meaningful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consultation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with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stakeholders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gave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the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public </a:t>
            </a:r>
            <a:r>
              <a:rPr dirty="0" sz="700" spc="15">
                <a:latin typeface="Arial"/>
                <a:cs typeface="Arial"/>
              </a:rPr>
              <a:t>an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opportunity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provide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input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the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development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its</a:t>
            </a:r>
            <a:endParaRPr sz="700">
              <a:latin typeface="Arial"/>
              <a:cs typeface="Arial"/>
            </a:endParaRPr>
          </a:p>
          <a:p>
            <a:pPr marL="337820">
              <a:lnSpc>
                <a:spcPts val="819"/>
              </a:lnSpc>
            </a:pPr>
            <a:r>
              <a:rPr dirty="0" sz="700" spc="15">
                <a:latin typeface="Arial"/>
                <a:cs typeface="Arial"/>
              </a:rPr>
              <a:t>plan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for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uses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ESSER </a:t>
            </a:r>
            <a:r>
              <a:rPr dirty="0" sz="700">
                <a:latin typeface="Arial"/>
                <a:cs typeface="Arial"/>
              </a:rPr>
              <a:t>Ill</a:t>
            </a:r>
            <a:r>
              <a:rPr dirty="0" sz="700" spc="1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funds.</a:t>
            </a:r>
            <a:endParaRPr sz="700">
              <a:latin typeface="Arial"/>
              <a:cs typeface="Arial"/>
            </a:endParaRPr>
          </a:p>
          <a:p>
            <a:pPr marL="340360" marR="45085" indent="-165735">
              <a:lnSpc>
                <a:spcPct val="103000"/>
              </a:lnSpc>
              <a:spcBef>
                <a:spcPts val="215"/>
              </a:spcBef>
            </a:pPr>
            <a:r>
              <a:rPr dirty="0" sz="700">
                <a:latin typeface="Arial"/>
                <a:cs typeface="Arial"/>
              </a:rPr>
              <a:t>Ill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Toe </a:t>
            </a:r>
            <a:r>
              <a:rPr dirty="0" sz="700" spc="10">
                <a:latin typeface="Arial"/>
                <a:cs typeface="Arial"/>
              </a:rPr>
              <a:t>LEA assures </a:t>
            </a:r>
            <a:r>
              <a:rPr dirty="0" sz="700" spc="-5">
                <a:latin typeface="Arial"/>
                <a:cs typeface="Arial"/>
              </a:rPr>
              <a:t>that it </a:t>
            </a:r>
            <a:r>
              <a:rPr dirty="0" sz="700" spc="5">
                <a:latin typeface="Arial"/>
                <a:cs typeface="Arial"/>
              </a:rPr>
              <a:t>specifically, </a:t>
            </a:r>
            <a:r>
              <a:rPr dirty="0" sz="700" spc="10">
                <a:latin typeface="Arial"/>
                <a:cs typeface="Arial"/>
              </a:rPr>
              <a:t>engaged </a:t>
            </a:r>
            <a:r>
              <a:rPr dirty="0" sz="700" spc="25">
                <a:latin typeface="Arial"/>
                <a:cs typeface="Arial"/>
              </a:rPr>
              <a:t>in </a:t>
            </a:r>
            <a:r>
              <a:rPr dirty="0" sz="700" spc="5">
                <a:latin typeface="Arial"/>
                <a:cs typeface="Arial"/>
              </a:rPr>
              <a:t>meaningful </a:t>
            </a:r>
            <a:r>
              <a:rPr dirty="0" sz="700">
                <a:latin typeface="Arial"/>
                <a:cs typeface="Arial"/>
              </a:rPr>
              <a:t>consultation</a:t>
            </a:r>
            <a:r>
              <a:rPr dirty="0" sz="700" spc="5">
                <a:latin typeface="Arial"/>
                <a:cs typeface="Arial"/>
              </a:rPr>
              <a:t> with </a:t>
            </a:r>
            <a:r>
              <a:rPr dirty="0" sz="700" spc="10">
                <a:latin typeface="Arial"/>
                <a:cs typeface="Arial"/>
              </a:rPr>
              <a:t>students; </a:t>
            </a:r>
            <a:r>
              <a:rPr dirty="0" sz="700">
                <a:latin typeface="Arial"/>
                <a:cs typeface="Arial"/>
              </a:rPr>
              <a:t>families; </a:t>
            </a:r>
            <a:r>
              <a:rPr dirty="0" sz="700" spc="10">
                <a:latin typeface="Arial"/>
                <a:cs typeface="Arial"/>
              </a:rPr>
              <a:t>school </a:t>
            </a:r>
            <a:r>
              <a:rPr dirty="0" sz="700" spc="20">
                <a:latin typeface="Arial"/>
                <a:cs typeface="Arial"/>
              </a:rPr>
              <a:t>and </a:t>
            </a:r>
            <a:r>
              <a:rPr dirty="0" sz="700">
                <a:latin typeface="Arial"/>
                <a:cs typeface="Arial"/>
              </a:rPr>
              <a:t>district </a:t>
            </a:r>
            <a:r>
              <a:rPr dirty="0" sz="700" spc="5">
                <a:latin typeface="Arial"/>
                <a:cs typeface="Arial"/>
              </a:rPr>
              <a:t>administrators </a:t>
            </a:r>
            <a:r>
              <a:rPr dirty="0" sz="700" spc="-5">
                <a:latin typeface="Arial"/>
                <a:cs typeface="Arial"/>
              </a:rPr>
              <a:t>(including </a:t>
            </a:r>
            <a:r>
              <a:rPr dirty="0" sz="700" spc="10">
                <a:latin typeface="Arial"/>
                <a:cs typeface="Arial"/>
              </a:rPr>
              <a:t>special </a:t>
            </a:r>
            <a:r>
              <a:rPr dirty="0" sz="700" spc="5">
                <a:latin typeface="Arial"/>
                <a:cs typeface="Arial"/>
              </a:rPr>
              <a:t>education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administrators);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teachers,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principals, school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leaders,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other</a:t>
            </a:r>
            <a:r>
              <a:rPr dirty="0" sz="700" spc="-5">
                <a:latin typeface="Arial"/>
                <a:cs typeface="Arial"/>
              </a:rPr>
              <a:t> educators,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school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staff.</a:t>
            </a:r>
            <a:endParaRPr sz="700">
              <a:latin typeface="Arial"/>
              <a:cs typeface="Arial"/>
            </a:endParaRPr>
          </a:p>
          <a:p>
            <a:pPr marL="340360" marR="570865" indent="-167005">
              <a:lnSpc>
                <a:spcPct val="100000"/>
              </a:lnSpc>
              <a:spcBef>
                <a:spcPts val="55"/>
              </a:spcBef>
            </a:pPr>
            <a:r>
              <a:rPr dirty="0" sz="850" spc="-10">
                <a:latin typeface="Arial"/>
                <a:cs typeface="Arial"/>
              </a:rPr>
              <a:t>;tJ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The </a:t>
            </a:r>
            <a:r>
              <a:rPr dirty="0" sz="700" spc="20">
                <a:latin typeface="Arial"/>
                <a:cs typeface="Arial"/>
              </a:rPr>
              <a:t>LEA </a:t>
            </a:r>
            <a:r>
              <a:rPr dirty="0" sz="700" spc="10">
                <a:latin typeface="Arial"/>
                <a:cs typeface="Arial"/>
              </a:rPr>
              <a:t>assures </a:t>
            </a:r>
            <a:r>
              <a:rPr dirty="0" sz="700" spc="5">
                <a:latin typeface="Arial"/>
                <a:cs typeface="Arial"/>
              </a:rPr>
              <a:t>that </a:t>
            </a:r>
            <a:r>
              <a:rPr dirty="0" sz="700">
                <a:latin typeface="Arial"/>
                <a:cs typeface="Arial"/>
              </a:rPr>
              <a:t>it specifically, </a:t>
            </a:r>
            <a:r>
              <a:rPr dirty="0" sz="700" spc="10">
                <a:latin typeface="Arial"/>
                <a:cs typeface="Arial"/>
              </a:rPr>
              <a:t>engaged </a:t>
            </a:r>
            <a:r>
              <a:rPr dirty="0" sz="700" spc="25">
                <a:latin typeface="Arial"/>
                <a:cs typeface="Arial"/>
              </a:rPr>
              <a:t>in </a:t>
            </a:r>
            <a:r>
              <a:rPr dirty="0" sz="700" spc="5">
                <a:latin typeface="Arial"/>
                <a:cs typeface="Arial"/>
              </a:rPr>
              <a:t>meaningful </a:t>
            </a:r>
            <a:r>
              <a:rPr dirty="0" sz="700">
                <a:latin typeface="Arial"/>
                <a:cs typeface="Arial"/>
              </a:rPr>
              <a:t>consultation </a:t>
            </a:r>
            <a:r>
              <a:rPr dirty="0" sz="700" spc="5">
                <a:latin typeface="Arial"/>
                <a:cs typeface="Arial"/>
              </a:rPr>
              <a:t>with, </a:t>
            </a:r>
            <a:r>
              <a:rPr dirty="0" sz="700" spc="20">
                <a:latin typeface="Arial"/>
                <a:cs typeface="Arial"/>
              </a:rPr>
              <a:t>and </a:t>
            </a:r>
            <a:r>
              <a:rPr dirty="0" sz="700" spc="25">
                <a:latin typeface="Arial"/>
                <a:cs typeface="Arial"/>
              </a:rPr>
              <a:t>to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5">
                <a:latin typeface="Arial"/>
                <a:cs typeface="Arial"/>
              </a:rPr>
              <a:t>extent present in </a:t>
            </a:r>
            <a:r>
              <a:rPr dirty="0" sz="700" spc="10">
                <a:latin typeface="Arial"/>
                <a:cs typeface="Arial"/>
              </a:rPr>
              <a:t>or served </a:t>
            </a:r>
            <a:r>
              <a:rPr dirty="0" sz="700" spc="5">
                <a:latin typeface="Arial"/>
                <a:cs typeface="Arial"/>
              </a:rPr>
              <a:t>by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LEA </a:t>
            </a:r>
            <a:r>
              <a:rPr dirty="0" sz="700" spc="-5">
                <a:latin typeface="Arial"/>
                <a:cs typeface="Arial"/>
              </a:rPr>
              <a:t>tribes, </a:t>
            </a:r>
            <a:r>
              <a:rPr dirty="0" sz="700" spc="5">
                <a:latin typeface="Arial"/>
                <a:cs typeface="Arial"/>
              </a:rPr>
              <a:t>civil </a:t>
            </a:r>
            <a:r>
              <a:rPr dirty="0" sz="700" spc="15">
                <a:latin typeface="Arial"/>
                <a:cs typeface="Arial"/>
              </a:rPr>
              <a:t>rights 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organizations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(including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disability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rights organizations).</a:t>
            </a:r>
            <a:endParaRPr sz="700">
              <a:latin typeface="Arial"/>
              <a:cs typeface="Arial"/>
            </a:endParaRPr>
          </a:p>
          <a:p>
            <a:pPr marL="167005">
              <a:lnSpc>
                <a:spcPts val="1110"/>
              </a:lnSpc>
            </a:pPr>
            <a:r>
              <a:rPr dirty="0" sz="1100" spc="-145">
                <a:latin typeface="Times New Roman"/>
                <a:cs typeface="Times New Roman"/>
              </a:rPr>
              <a:t>!?J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Arial"/>
                <a:cs typeface="Arial"/>
              </a:rPr>
              <a:t>Toe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LEA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assures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that </a:t>
            </a:r>
            <a:r>
              <a:rPr dirty="0" sz="700" spc="10">
                <a:latin typeface="Arial"/>
                <a:cs typeface="Arial"/>
              </a:rPr>
              <a:t>it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engaged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meaningful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consultation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with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stakeholders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representing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the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interests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children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with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disabilities, </a:t>
            </a:r>
            <a:r>
              <a:rPr dirty="0" sz="700" spc="5">
                <a:latin typeface="Arial"/>
                <a:cs typeface="Arial"/>
              </a:rPr>
              <a:t>English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language</a:t>
            </a:r>
            <a:endParaRPr sz="700">
              <a:latin typeface="Arial"/>
              <a:cs typeface="Arial"/>
            </a:endParaRPr>
          </a:p>
          <a:p>
            <a:pPr marL="335915">
              <a:lnSpc>
                <a:spcPts val="790"/>
              </a:lnSpc>
            </a:pPr>
            <a:r>
              <a:rPr dirty="0" sz="700">
                <a:latin typeface="Arial"/>
                <a:cs typeface="Arial"/>
              </a:rPr>
              <a:t>!earners,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children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experiencing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homelessness,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children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foster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care,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migrant students,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children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who </a:t>
            </a:r>
            <a:r>
              <a:rPr dirty="0" sz="700" spc="20">
                <a:latin typeface="Arial"/>
                <a:cs typeface="Arial"/>
              </a:rPr>
              <a:t>are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incarcerated,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other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underserved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students.</a:t>
            </a:r>
            <a:endParaRPr sz="700">
              <a:latin typeface="Arial"/>
              <a:cs typeface="Arial"/>
            </a:endParaRPr>
          </a:p>
          <a:p>
            <a:pPr marL="181610">
              <a:lnSpc>
                <a:spcPts val="1315"/>
              </a:lnSpc>
            </a:pPr>
            <a:r>
              <a:rPr dirty="0" sz="1100" spc="25">
                <a:latin typeface="Arial"/>
                <a:cs typeface="Arial"/>
              </a:rPr>
              <a:t>0</a:t>
            </a:r>
            <a:r>
              <a:rPr dirty="0" sz="1100" spc="3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Toe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LEA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assures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that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its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plan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for </a:t>
            </a:r>
            <a:r>
              <a:rPr dirty="0" sz="700" spc="25">
                <a:latin typeface="Arial"/>
                <a:cs typeface="Arial"/>
              </a:rPr>
              <a:t>the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uses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of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ESSER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Ill</a:t>
            </a:r>
            <a:r>
              <a:rPr dirty="0" sz="700" spc="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funds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provided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an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understandable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and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uniform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format.</a:t>
            </a:r>
            <a:endParaRPr sz="700">
              <a:latin typeface="Arial"/>
              <a:cs typeface="Arial"/>
            </a:endParaRPr>
          </a:p>
          <a:p>
            <a:pPr marL="342265" marR="192405" indent="-164465">
              <a:lnSpc>
                <a:spcPts val="830"/>
              </a:lnSpc>
              <a:spcBef>
                <a:spcPts val="380"/>
              </a:spcBef>
            </a:pPr>
            <a:r>
              <a:rPr dirty="0" sz="700" spc="-85">
                <a:latin typeface="Arial"/>
                <a:cs typeface="Arial"/>
              </a:rPr>
              <a:t>171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Toe </a:t>
            </a:r>
            <a:r>
              <a:rPr dirty="0" sz="700" spc="20">
                <a:latin typeface="Arial"/>
                <a:cs typeface="Arial"/>
              </a:rPr>
              <a:t>LEA </a:t>
            </a:r>
            <a:r>
              <a:rPr dirty="0" sz="700" spc="5">
                <a:latin typeface="Arial"/>
                <a:cs typeface="Arial"/>
              </a:rPr>
              <a:t>assures, </a:t>
            </a:r>
            <a:r>
              <a:rPr dirty="0" sz="700" spc="25">
                <a:latin typeface="Arial"/>
                <a:cs typeface="Arial"/>
              </a:rPr>
              <a:t>to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>
                <a:latin typeface="Arial"/>
                <a:cs typeface="Arial"/>
              </a:rPr>
              <a:t>extent </a:t>
            </a:r>
            <a:r>
              <a:rPr dirty="0" sz="700" spc="5">
                <a:latin typeface="Arial"/>
                <a:cs typeface="Arial"/>
              </a:rPr>
              <a:t>practicable, </a:t>
            </a:r>
            <a:r>
              <a:rPr dirty="0" sz="700" spc="15">
                <a:latin typeface="Arial"/>
                <a:cs typeface="Arial"/>
              </a:rPr>
              <a:t>the plan </a:t>
            </a:r>
            <a:r>
              <a:rPr dirty="0" sz="700" spc="10">
                <a:latin typeface="Arial"/>
                <a:cs typeface="Arial"/>
              </a:rPr>
              <a:t>is </a:t>
            </a:r>
            <a:r>
              <a:rPr dirty="0" sz="700">
                <a:latin typeface="Arial"/>
                <a:cs typeface="Arial"/>
              </a:rPr>
              <a:t>written </a:t>
            </a:r>
            <a:r>
              <a:rPr dirty="0" sz="700" spc="25">
                <a:latin typeface="Arial"/>
                <a:cs typeface="Arial"/>
              </a:rPr>
              <a:t>in </a:t>
            </a:r>
            <a:r>
              <a:rPr dirty="0" sz="700" spc="20">
                <a:latin typeface="Arial"/>
                <a:cs typeface="Arial"/>
              </a:rPr>
              <a:t>a </a:t>
            </a:r>
            <a:r>
              <a:rPr dirty="0" sz="700" spc="5">
                <a:latin typeface="Arial"/>
                <a:cs typeface="Arial"/>
              </a:rPr>
              <a:t>language </a:t>
            </a:r>
            <a:r>
              <a:rPr dirty="0" sz="700" spc="20">
                <a:latin typeface="Arial"/>
                <a:cs typeface="Arial"/>
              </a:rPr>
              <a:t>that </a:t>
            </a:r>
            <a:r>
              <a:rPr dirty="0" sz="700" spc="10">
                <a:latin typeface="Arial"/>
                <a:cs typeface="Arial"/>
              </a:rPr>
              <a:t>parents </a:t>
            </a:r>
            <a:r>
              <a:rPr dirty="0" sz="700" spc="25">
                <a:latin typeface="Arial"/>
                <a:cs typeface="Arial"/>
              </a:rPr>
              <a:t>can </a:t>
            </a:r>
            <a:r>
              <a:rPr dirty="0" sz="700" spc="10">
                <a:latin typeface="Arial"/>
                <a:cs typeface="Arial"/>
              </a:rPr>
              <a:t>understand </a:t>
            </a:r>
            <a:r>
              <a:rPr dirty="0" sz="700" spc="5">
                <a:latin typeface="Arial"/>
                <a:cs typeface="Arial"/>
              </a:rPr>
              <a:t>or, </a:t>
            </a:r>
            <a:r>
              <a:rPr dirty="0" sz="700">
                <a:latin typeface="Arial"/>
                <a:cs typeface="Arial"/>
              </a:rPr>
              <a:t>if </a:t>
            </a:r>
            <a:r>
              <a:rPr dirty="0" sz="700" spc="20">
                <a:latin typeface="Arial"/>
                <a:cs typeface="Arial"/>
              </a:rPr>
              <a:t>not </a:t>
            </a:r>
            <a:r>
              <a:rPr dirty="0" sz="700">
                <a:latin typeface="Arial"/>
                <a:cs typeface="Arial"/>
              </a:rPr>
              <a:t>practicable, </a:t>
            </a:r>
            <a:r>
              <a:rPr dirty="0" sz="700" spc="-5">
                <a:latin typeface="Arial"/>
                <a:cs typeface="Arial"/>
              </a:rPr>
              <a:t>orally </a:t>
            </a:r>
            <a:r>
              <a:rPr dirty="0" sz="700">
                <a:latin typeface="Arial"/>
                <a:cs typeface="Arial"/>
              </a:rPr>
              <a:t>translated; </a:t>
            </a:r>
            <a:r>
              <a:rPr dirty="0" sz="700" spc="10">
                <a:latin typeface="Arial"/>
                <a:cs typeface="Arial"/>
              </a:rPr>
              <a:t>and, upon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request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by a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parent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who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an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individual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with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a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disability,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provided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in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an</a:t>
            </a:r>
            <a:r>
              <a:rPr dirty="0" sz="700">
                <a:latin typeface="Arial"/>
                <a:cs typeface="Arial"/>
              </a:rPr>
              <a:t> alternative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format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access!ble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to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that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parent.</a:t>
            </a:r>
            <a:endParaRPr sz="700">
              <a:latin typeface="Arial"/>
              <a:cs typeface="Arial"/>
            </a:endParaRPr>
          </a:p>
          <a:p>
            <a:pPr marL="343535" marR="143510" indent="-2540">
              <a:lnSpc>
                <a:spcPct val="103000"/>
              </a:lnSpc>
              <a:spcBef>
                <a:spcPts val="190"/>
              </a:spcBef>
            </a:pPr>
            <a:r>
              <a:rPr dirty="0" sz="700" spc="10">
                <a:latin typeface="Arial"/>
                <a:cs typeface="Arial"/>
              </a:rPr>
              <a:t>The LEA </a:t>
            </a:r>
            <a:r>
              <a:rPr dirty="0" sz="700" spc="5">
                <a:latin typeface="Arial"/>
                <a:cs typeface="Arial"/>
              </a:rPr>
              <a:t>assures that </a:t>
            </a:r>
            <a:r>
              <a:rPr dirty="0" sz="700">
                <a:latin typeface="Arial"/>
                <a:cs typeface="Arial"/>
              </a:rPr>
              <a:t>the </a:t>
            </a:r>
            <a:r>
              <a:rPr dirty="0" sz="700" spc="10">
                <a:latin typeface="Arial"/>
                <a:cs typeface="Arial"/>
              </a:rPr>
              <a:t>program schedules </a:t>
            </a:r>
            <a:r>
              <a:rPr dirty="0" sz="700" spc="5">
                <a:latin typeface="Arial"/>
                <a:cs typeface="Arial"/>
              </a:rPr>
              <a:t>to </a:t>
            </a:r>
            <a:r>
              <a:rPr dirty="0" sz="700" spc="15">
                <a:latin typeface="Arial"/>
                <a:cs typeface="Arial"/>
              </a:rPr>
              <a:t>this </a:t>
            </a:r>
            <a:r>
              <a:rPr dirty="0" sz="700" spc="-5">
                <a:latin typeface="Arial"/>
                <a:cs typeface="Arial"/>
              </a:rPr>
              <a:t>application, </a:t>
            </a:r>
            <a:r>
              <a:rPr dirty="0" sz="700" spc="10">
                <a:latin typeface="Arial"/>
                <a:cs typeface="Arial"/>
              </a:rPr>
              <a:t>or </a:t>
            </a:r>
            <a:r>
              <a:rPr dirty="0" sz="700" spc="15">
                <a:latin typeface="Arial"/>
                <a:cs typeface="Arial"/>
              </a:rPr>
              <a:t>a </a:t>
            </a:r>
            <a:r>
              <a:rPr dirty="0" sz="700" spc="5">
                <a:latin typeface="Arial"/>
                <a:cs typeface="Arial"/>
              </a:rPr>
              <a:t>separate </a:t>
            </a:r>
            <a:r>
              <a:rPr dirty="0" sz="700">
                <a:latin typeface="Arial"/>
                <a:cs typeface="Arial"/>
              </a:rPr>
              <a:t>document </a:t>
            </a:r>
            <a:r>
              <a:rPr dirty="0" sz="700" spc="10">
                <a:latin typeface="Arial"/>
                <a:cs typeface="Arial"/>
              </a:rPr>
              <a:t>containing all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>
                <a:latin typeface="Arial"/>
                <a:cs typeface="Arial"/>
              </a:rPr>
              <a:t>information </a:t>
            </a:r>
            <a:r>
              <a:rPr dirty="0" sz="700" spc="5">
                <a:latin typeface="Arial"/>
                <a:cs typeface="Arial"/>
              </a:rPr>
              <a:t>included </a:t>
            </a:r>
            <a:r>
              <a:rPr dirty="0" sz="700" spc="25">
                <a:latin typeface="Arial"/>
                <a:cs typeface="Arial"/>
              </a:rPr>
              <a:t>in </a:t>
            </a:r>
            <a:r>
              <a:rPr dirty="0" sz="700">
                <a:latin typeface="Arial"/>
                <a:cs typeface="Arial"/>
              </a:rPr>
              <a:t>the program </a:t>
            </a:r>
            <a:r>
              <a:rPr dirty="0" sz="700" spc="10">
                <a:latin typeface="Arial"/>
                <a:cs typeface="Arial"/>
              </a:rPr>
              <a:t>schedules, 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serving </a:t>
            </a:r>
            <a:r>
              <a:rPr dirty="0" sz="700" spc="25">
                <a:latin typeface="Arial"/>
                <a:cs typeface="Arial"/>
              </a:rPr>
              <a:t>as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>
                <a:latin typeface="Arial"/>
                <a:cs typeface="Arial"/>
              </a:rPr>
              <a:t>LEA's </a:t>
            </a:r>
            <a:r>
              <a:rPr dirty="0" sz="700" spc="15">
                <a:latin typeface="Arial"/>
                <a:cs typeface="Arial"/>
              </a:rPr>
              <a:t>plan </a:t>
            </a:r>
            <a:r>
              <a:rPr dirty="0" sz="700" spc="5">
                <a:latin typeface="Arial"/>
                <a:cs typeface="Arial"/>
              </a:rPr>
              <a:t>for </a:t>
            </a:r>
            <a:r>
              <a:rPr dirty="0" sz="700" spc="15">
                <a:latin typeface="Arial"/>
                <a:cs typeface="Arial"/>
              </a:rPr>
              <a:t>the uses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10">
                <a:latin typeface="Arial"/>
                <a:cs typeface="Arial"/>
              </a:rPr>
              <a:t>ARP </a:t>
            </a:r>
            <a:r>
              <a:rPr dirty="0" sz="700">
                <a:latin typeface="Arial"/>
                <a:cs typeface="Arial"/>
              </a:rPr>
              <a:t>ESSER </a:t>
            </a:r>
            <a:r>
              <a:rPr dirty="0" sz="700" spc="-5">
                <a:latin typeface="Arial"/>
                <a:cs typeface="Arial"/>
              </a:rPr>
              <a:t>Ill </a:t>
            </a:r>
            <a:r>
              <a:rPr dirty="0" sz="700">
                <a:latin typeface="Arial"/>
                <a:cs typeface="Arial"/>
              </a:rPr>
              <a:t>funds </a:t>
            </a:r>
            <a:r>
              <a:rPr dirty="0" sz="700" spc="10">
                <a:latin typeface="Arial"/>
                <a:cs typeface="Arial"/>
              </a:rPr>
              <a:t>will </a:t>
            </a:r>
            <a:r>
              <a:rPr dirty="0" sz="700" spc="-5">
                <a:latin typeface="Arial"/>
                <a:cs typeface="Arial"/>
              </a:rPr>
              <a:t>be </a:t>
            </a:r>
            <a:r>
              <a:rPr dirty="0" sz="700" spc="10">
                <a:latin typeface="Arial"/>
                <a:cs typeface="Arial"/>
              </a:rPr>
              <a:t>posted </a:t>
            </a:r>
            <a:r>
              <a:rPr dirty="0" sz="700" spc="25">
                <a:latin typeface="Arial"/>
                <a:cs typeface="Arial"/>
              </a:rPr>
              <a:t>to </a:t>
            </a:r>
            <a:r>
              <a:rPr dirty="0" sz="700" spc="15">
                <a:latin typeface="Arial"/>
                <a:cs typeface="Arial"/>
              </a:rPr>
              <a:t>the </a:t>
            </a:r>
            <a:r>
              <a:rPr dirty="0" sz="700" spc="-5">
                <a:latin typeface="Arial"/>
                <a:cs typeface="Arial"/>
              </a:rPr>
              <a:t>LEA's </a:t>
            </a:r>
            <a:r>
              <a:rPr dirty="0" sz="700" spc="10">
                <a:latin typeface="Arial"/>
                <a:cs typeface="Arial"/>
              </a:rPr>
              <a:t>website </a:t>
            </a:r>
            <a:r>
              <a:rPr dirty="0" sz="700" spc="5">
                <a:latin typeface="Arial"/>
                <a:cs typeface="Arial"/>
              </a:rPr>
              <a:t>within </a:t>
            </a:r>
            <a:r>
              <a:rPr dirty="0" sz="700" spc="10">
                <a:latin typeface="Arial"/>
                <a:cs typeface="Arial"/>
              </a:rPr>
              <a:t>30 days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5">
                <a:latin typeface="Arial"/>
                <a:cs typeface="Arial"/>
              </a:rPr>
              <a:t>receiving </a:t>
            </a:r>
            <a:r>
              <a:rPr dirty="0" sz="700" spc="10">
                <a:latin typeface="Arial"/>
                <a:cs typeface="Arial"/>
              </a:rPr>
              <a:t>its </a:t>
            </a:r>
            <a:r>
              <a:rPr dirty="0" sz="700">
                <a:latin typeface="Arial"/>
                <a:cs typeface="Arial"/>
              </a:rPr>
              <a:t>ESSER </a:t>
            </a:r>
            <a:r>
              <a:rPr dirty="0" sz="700" spc="-5">
                <a:latin typeface="Arial"/>
                <a:cs typeface="Arial"/>
              </a:rPr>
              <a:t>Ill </a:t>
            </a:r>
            <a:r>
              <a:rPr dirty="0" sz="700">
                <a:latin typeface="Arial"/>
                <a:cs typeface="Arial"/>
              </a:rPr>
              <a:t>Notice </a:t>
            </a:r>
            <a:r>
              <a:rPr dirty="0" sz="700" spc="20">
                <a:latin typeface="Arial"/>
                <a:cs typeface="Arial"/>
              </a:rPr>
              <a:t>of </a:t>
            </a:r>
            <a:r>
              <a:rPr dirty="0" sz="700" spc="15">
                <a:latin typeface="Arial"/>
                <a:cs typeface="Arial"/>
              </a:rPr>
              <a:t>Grant 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Award.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9511" y="1410736"/>
            <a:ext cx="0" cy="1682114"/>
          </a:xfrm>
          <a:custGeom>
            <a:avLst/>
            <a:gdLst/>
            <a:ahLst/>
            <a:cxnLst/>
            <a:rect l="l" t="t" r="r" b="b"/>
            <a:pathLst>
              <a:path w="0" h="1682114">
                <a:moveTo>
                  <a:pt x="0" y="1681872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3821" y="730196"/>
          <a:ext cx="3839210" cy="8637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95"/>
                <a:gridCol w="343535"/>
                <a:gridCol w="270509"/>
                <a:gridCol w="302259"/>
                <a:gridCol w="347980"/>
                <a:gridCol w="265430"/>
                <a:gridCol w="306705"/>
                <a:gridCol w="297814"/>
                <a:gridCol w="306705"/>
                <a:gridCol w="302260"/>
                <a:gridCol w="302260"/>
                <a:gridCol w="306704"/>
              </a:tblGrid>
              <a:tr h="4325620">
                <a:tc>
                  <a:txBody>
                    <a:bodyPr/>
                    <a:lstStyle/>
                    <a:p>
                      <a:pPr marL="12477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300" spc="-10" b="1">
                          <a:latin typeface="Arial"/>
                          <a:cs typeface="Arial"/>
                        </a:rPr>
                        <a:t>Position</a:t>
                      </a:r>
                      <a:r>
                        <a:rPr dirty="0" sz="1300" spc="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35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3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25" b="1">
                          <a:latin typeface="Arial"/>
                          <a:cs typeface="Arial"/>
                        </a:rPr>
                        <a:t>Committee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175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850" spc="40">
                          <a:latin typeface="Arial"/>
                          <a:cs typeface="Arial"/>
                        </a:rPr>
                        <a:t>Anna</a:t>
                      </a:r>
                      <a:r>
                        <a:rPr dirty="0" sz="18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Drews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651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ts val="2025"/>
                        </a:lnSpc>
                      </a:pPr>
                      <a:r>
                        <a:rPr dirty="0" sz="1850" spc="40">
                          <a:latin typeface="Arial"/>
                          <a:cs typeface="Arial"/>
                        </a:rPr>
                        <a:t>Ryan</a:t>
                      </a:r>
                      <a:r>
                        <a:rPr dirty="0" sz="18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Olson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ts val="2185"/>
                        </a:lnSpc>
                        <a:spcBef>
                          <a:spcPts val="95"/>
                        </a:spcBef>
                      </a:pPr>
                      <a:r>
                        <a:rPr dirty="0" sz="1850" spc="40">
                          <a:latin typeface="Arial"/>
                          <a:cs typeface="Arial"/>
                        </a:rPr>
                        <a:t>Randy</a:t>
                      </a:r>
                      <a:r>
                        <a:rPr dirty="0" sz="18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Yanowski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latin typeface="Arial"/>
                          <a:cs typeface="Arial"/>
                        </a:rPr>
                        <a:t>Misti</a:t>
                      </a:r>
                      <a:r>
                        <a:rPr dirty="0" sz="18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Wigley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35560">
                        <a:lnSpc>
                          <a:spcPts val="1989"/>
                        </a:lnSpc>
                      </a:pPr>
                      <a:r>
                        <a:rPr dirty="0" sz="1850" spc="10">
                          <a:latin typeface="Arial"/>
                          <a:cs typeface="Arial"/>
                        </a:rPr>
                        <a:t>Dally</a:t>
                      </a:r>
                      <a:r>
                        <a:rPr dirty="0" sz="185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0">
                          <a:latin typeface="Arial"/>
                          <a:cs typeface="Arial"/>
                        </a:rPr>
                        <a:t>Rieger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285"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300" spc="30" b="1">
                          <a:latin typeface="Arial"/>
                          <a:cs typeface="Arial"/>
                        </a:rPr>
                        <a:t>Name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5461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50" spc="15">
                          <a:latin typeface="Arial"/>
                          <a:cs typeface="Arial"/>
                        </a:rPr>
                        <a:t>Daryl</a:t>
                      </a:r>
                      <a:r>
                        <a:rPr dirty="0" sz="18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0">
                          <a:latin typeface="Arial"/>
                          <a:cs typeface="Arial"/>
                        </a:rPr>
                        <a:t>Stuard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34925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025"/>
                        </a:lnSpc>
                      </a:pPr>
                      <a:r>
                        <a:rPr dirty="0" sz="1850" spc="35">
                          <a:latin typeface="Arial"/>
                          <a:cs typeface="Arial"/>
                        </a:rPr>
                        <a:t>James</a:t>
                      </a:r>
                      <a:r>
                        <a:rPr dirty="0" sz="18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Drews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039"/>
                        </a:lnSpc>
                        <a:spcBef>
                          <a:spcPts val="240"/>
                        </a:spcBef>
                      </a:pPr>
                      <a:r>
                        <a:rPr dirty="0" sz="1850" spc="30">
                          <a:latin typeface="Arial"/>
                          <a:cs typeface="Arial"/>
                        </a:rPr>
                        <a:t>John</a:t>
                      </a:r>
                      <a:r>
                        <a:rPr dirty="0" sz="1850" spc="20">
                          <a:latin typeface="Arial"/>
                          <a:cs typeface="Arial"/>
                        </a:rPr>
                        <a:t> Burnett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3048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50" spc="35">
                          <a:latin typeface="Arial"/>
                          <a:cs typeface="Arial"/>
                        </a:rPr>
                        <a:t>Troy</a:t>
                      </a:r>
                      <a:r>
                        <a:rPr dirty="0" sz="18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latin typeface="Arial"/>
                          <a:cs typeface="Arial"/>
                        </a:rPr>
                        <a:t>Mitcheel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3048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8270">
                        <a:lnSpc>
                          <a:spcPts val="1989"/>
                        </a:lnSpc>
                      </a:pPr>
                      <a:r>
                        <a:rPr dirty="0" sz="1850" spc="20">
                          <a:latin typeface="Arial"/>
                          <a:cs typeface="Arial"/>
                        </a:rPr>
                        <a:t>K.L.</a:t>
                      </a:r>
                      <a:r>
                        <a:rPr dirty="0" sz="18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0">
                          <a:latin typeface="Arial"/>
                          <a:cs typeface="Arial"/>
                        </a:rPr>
                        <a:t>Groholski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1850" y="4268363"/>
            <a:ext cx="1024255" cy="15646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4460">
              <a:lnSpc>
                <a:spcPts val="2315"/>
              </a:lnSpc>
            </a:pPr>
            <a:r>
              <a:rPr dirty="0" sz="2000" spc="60">
                <a:latin typeface="Arial"/>
                <a:cs typeface="Arial"/>
              </a:rPr>
              <a:t>Committee</a:t>
            </a:r>
            <a:endParaRPr sz="2000">
              <a:latin typeface="Arial"/>
              <a:cs typeface="Arial"/>
            </a:endParaRPr>
          </a:p>
          <a:p>
            <a:pPr marL="281940" marR="5080" indent="-269875">
              <a:lnSpc>
                <a:spcPct val="117200"/>
              </a:lnSpc>
            </a:pPr>
            <a:r>
              <a:rPr dirty="0" sz="2000" spc="70">
                <a:latin typeface="Arial"/>
                <a:cs typeface="Arial"/>
              </a:rPr>
              <a:t>Members</a:t>
            </a:r>
            <a:r>
              <a:rPr dirty="0" sz="2000" spc="80">
                <a:latin typeface="Arial"/>
                <a:cs typeface="Arial"/>
              </a:rPr>
              <a:t> </a:t>
            </a:r>
            <a:r>
              <a:rPr dirty="0" sz="2000" spc="70">
                <a:latin typeface="Arial"/>
                <a:cs typeface="Arial"/>
              </a:rPr>
              <a:t>for </a:t>
            </a:r>
            <a:r>
              <a:rPr dirty="0" sz="2000" spc="-540">
                <a:latin typeface="Arial"/>
                <a:cs typeface="Arial"/>
              </a:rPr>
              <a:t> </a:t>
            </a:r>
            <a:r>
              <a:rPr dirty="0" sz="2000" spc="15">
                <a:latin typeface="Arial"/>
                <a:cs typeface="Arial"/>
              </a:rPr>
              <a:t>Planning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355" y="255881"/>
            <a:ext cx="0" cy="930910"/>
          </a:xfrm>
          <a:custGeom>
            <a:avLst/>
            <a:gdLst/>
            <a:ahLst/>
            <a:cxnLst/>
            <a:rect l="l" t="t" r="r" b="b"/>
            <a:pathLst>
              <a:path w="0" h="930910">
                <a:moveTo>
                  <a:pt x="0" y="930299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49511" y="1502391"/>
            <a:ext cx="0" cy="1609090"/>
          </a:xfrm>
          <a:custGeom>
            <a:avLst/>
            <a:gdLst/>
            <a:ahLst/>
            <a:cxnLst/>
            <a:rect l="l" t="t" r="r" b="b"/>
            <a:pathLst>
              <a:path w="0" h="1609089">
                <a:moveTo>
                  <a:pt x="0" y="160854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45698" y="3507878"/>
            <a:ext cx="245745" cy="37503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4"/>
              </a:lnSpc>
            </a:pPr>
            <a:r>
              <a:rPr dirty="0" sz="1550" spc="-55" b="1">
                <a:latin typeface="Arial"/>
                <a:cs typeface="Arial"/>
              </a:rPr>
              <a:t>Planning</a:t>
            </a:r>
            <a:r>
              <a:rPr dirty="0" sz="1550" spc="-20" b="1">
                <a:latin typeface="Arial"/>
                <a:cs typeface="Arial"/>
              </a:rPr>
              <a:t> </a:t>
            </a:r>
            <a:r>
              <a:rPr dirty="0" sz="1550" spc="-100" b="1">
                <a:latin typeface="Arial"/>
                <a:cs typeface="Arial"/>
              </a:rPr>
              <a:t>Process</a:t>
            </a:r>
            <a:r>
              <a:rPr dirty="0" sz="1550" spc="25" b="1">
                <a:latin typeface="Arial"/>
                <a:cs typeface="Arial"/>
              </a:rPr>
              <a:t> </a:t>
            </a:r>
            <a:r>
              <a:rPr dirty="0" sz="1550" spc="-20" b="1">
                <a:latin typeface="Arial"/>
                <a:cs typeface="Arial"/>
              </a:rPr>
              <a:t>for</a:t>
            </a:r>
            <a:r>
              <a:rPr dirty="0" sz="1550" spc="60" b="1">
                <a:latin typeface="Arial"/>
                <a:cs typeface="Arial"/>
              </a:rPr>
              <a:t> </a:t>
            </a:r>
            <a:r>
              <a:rPr dirty="0" sz="1550" spc="-235" b="1">
                <a:latin typeface="Arial"/>
                <a:cs typeface="Arial"/>
              </a:rPr>
              <a:t>ESSER</a:t>
            </a:r>
            <a:r>
              <a:rPr dirty="0" sz="1550" spc="55" b="1">
                <a:latin typeface="Arial"/>
                <a:cs typeface="Arial"/>
              </a:rPr>
              <a:t> </a:t>
            </a:r>
            <a:r>
              <a:rPr dirty="0" sz="1550" spc="-100" b="1">
                <a:latin typeface="Arial"/>
                <a:cs typeface="Arial"/>
              </a:rPr>
              <a:t>Ill</a:t>
            </a:r>
            <a:r>
              <a:rPr dirty="0" sz="1550" spc="360" b="1">
                <a:latin typeface="Arial"/>
                <a:cs typeface="Arial"/>
              </a:rPr>
              <a:t> </a:t>
            </a:r>
            <a:r>
              <a:rPr dirty="0" sz="1550" spc="-45" b="1">
                <a:latin typeface="Arial"/>
                <a:cs typeface="Arial"/>
              </a:rPr>
              <a:t>Application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3483" y="7215233"/>
            <a:ext cx="238760" cy="21056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-10">
                <a:latin typeface="Arial"/>
                <a:cs typeface="Arial"/>
              </a:rPr>
              <a:t>Data</a:t>
            </a:r>
            <a:r>
              <a:rPr dirty="0" sz="1500" spc="90">
                <a:latin typeface="Arial"/>
                <a:cs typeface="Arial"/>
              </a:rPr>
              <a:t> </a:t>
            </a:r>
            <a:r>
              <a:rPr dirty="0" sz="1500" spc="-15">
                <a:latin typeface="Arial"/>
                <a:cs typeface="Arial"/>
              </a:rPr>
              <a:t>Used </a:t>
            </a:r>
            <a:r>
              <a:rPr dirty="0" sz="1500" spc="-10">
                <a:latin typeface="Arial"/>
                <a:cs typeface="Arial"/>
              </a:rPr>
              <a:t>for</a:t>
            </a:r>
            <a:r>
              <a:rPr dirty="0" sz="1500" spc="245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Planning: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7333" y="9007494"/>
            <a:ext cx="847725" cy="977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7333" y="1998403"/>
            <a:ext cx="847725" cy="68903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-30">
                <a:latin typeface="Arial"/>
                <a:cs typeface="Arial"/>
              </a:rPr>
              <a:t>Surveys</a:t>
            </a:r>
            <a:r>
              <a:rPr dirty="0" sz="1500" spc="85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sent</a:t>
            </a:r>
            <a:r>
              <a:rPr dirty="0" sz="1500" spc="25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to</a:t>
            </a:r>
            <a:r>
              <a:rPr dirty="0" sz="1500" spc="120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District</a:t>
            </a:r>
            <a:r>
              <a:rPr dirty="0" sz="1500" spc="55">
                <a:latin typeface="Arial"/>
                <a:cs typeface="Arial"/>
              </a:rPr>
              <a:t> </a:t>
            </a:r>
            <a:r>
              <a:rPr dirty="0" sz="1500" spc="80">
                <a:latin typeface="Arial"/>
                <a:cs typeface="Arial"/>
              </a:rPr>
              <a:t>&amp; </a:t>
            </a:r>
            <a:r>
              <a:rPr dirty="0" sz="1500" spc="-25">
                <a:latin typeface="Arial"/>
                <a:cs typeface="Arial"/>
              </a:rPr>
              <a:t>Campus</a:t>
            </a:r>
            <a:r>
              <a:rPr dirty="0" sz="1500" spc="65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Staff,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Parents,</a:t>
            </a:r>
            <a:r>
              <a:rPr dirty="0" sz="1500" spc="3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Students</a:t>
            </a:r>
            <a:r>
              <a:rPr dirty="0" sz="1500" spc="70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&amp;</a:t>
            </a:r>
            <a:r>
              <a:rPr dirty="0" sz="1500" spc="125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Community</a:t>
            </a:r>
            <a:endParaRPr sz="1500">
              <a:latin typeface="Arial"/>
              <a:cs typeface="Arial"/>
            </a:endParaRPr>
          </a:p>
          <a:p>
            <a:pPr marL="12700" marR="5080" indent="3175">
              <a:lnSpc>
                <a:spcPts val="2450"/>
              </a:lnSpc>
              <a:spcBef>
                <a:spcPts val="10"/>
              </a:spcBef>
            </a:pPr>
            <a:r>
              <a:rPr dirty="0" sz="1500" spc="20">
                <a:latin typeface="Arial"/>
                <a:cs typeface="Arial"/>
              </a:rPr>
              <a:t>Conducted </a:t>
            </a:r>
            <a:r>
              <a:rPr dirty="0" sz="1500" spc="-100">
                <a:latin typeface="Arial"/>
                <a:cs typeface="Arial"/>
              </a:rPr>
              <a:t>a</a:t>
            </a:r>
            <a:r>
              <a:rPr dirty="0" sz="1500" spc="-95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district </a:t>
            </a:r>
            <a:r>
              <a:rPr dirty="0" sz="1500" spc="10">
                <a:latin typeface="Arial"/>
                <a:cs typeface="Arial"/>
              </a:rPr>
              <a:t>needs </a:t>
            </a:r>
            <a:r>
              <a:rPr dirty="0" sz="1500" spc="-15">
                <a:latin typeface="Arial"/>
                <a:cs typeface="Arial"/>
              </a:rPr>
              <a:t>assessment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 spc="95">
                <a:latin typeface="Arial"/>
                <a:cs typeface="Arial"/>
              </a:rPr>
              <a:t>with </a:t>
            </a:r>
            <a:r>
              <a:rPr dirty="0" sz="1500" spc="45">
                <a:latin typeface="Arial"/>
                <a:cs typeface="Arial"/>
              </a:rPr>
              <a:t>district </a:t>
            </a:r>
            <a:r>
              <a:rPr dirty="0" sz="1500" spc="90">
                <a:latin typeface="Arial"/>
                <a:cs typeface="Arial"/>
              </a:rPr>
              <a:t>&amp; </a:t>
            </a:r>
            <a:r>
              <a:rPr dirty="0" sz="1500" spc="15">
                <a:latin typeface="Arial"/>
                <a:cs typeface="Arial"/>
              </a:rPr>
              <a:t>campus </a:t>
            </a:r>
            <a:r>
              <a:rPr dirty="0" sz="1500" spc="50">
                <a:latin typeface="Arial"/>
                <a:cs typeface="Arial"/>
              </a:rPr>
              <a:t>administrators </a:t>
            </a:r>
            <a:r>
              <a:rPr dirty="0" sz="1500" spc="-405">
                <a:latin typeface="Arial"/>
                <a:cs typeface="Arial"/>
              </a:rPr>
              <a:t> </a:t>
            </a:r>
            <a:r>
              <a:rPr dirty="0" sz="1500" spc="60">
                <a:latin typeface="Arial"/>
                <a:cs typeface="Arial"/>
              </a:rPr>
              <a:t>Input</a:t>
            </a:r>
            <a:r>
              <a:rPr dirty="0" sz="1500" spc="70">
                <a:latin typeface="Arial"/>
                <a:cs typeface="Arial"/>
              </a:rPr>
              <a:t> </a:t>
            </a:r>
            <a:r>
              <a:rPr dirty="0" sz="1500" spc="80">
                <a:latin typeface="Arial"/>
                <a:cs typeface="Arial"/>
              </a:rPr>
              <a:t>from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 spc="70">
                <a:latin typeface="Arial"/>
                <a:cs typeface="Arial"/>
              </a:rPr>
              <a:t>the</a:t>
            </a:r>
            <a:r>
              <a:rPr dirty="0" sz="1500" spc="65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Board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25865" y="3675550"/>
            <a:ext cx="238760" cy="57092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30">
                <a:latin typeface="Arial"/>
                <a:cs typeface="Arial"/>
              </a:rPr>
              <a:t>Description</a:t>
            </a:r>
            <a:r>
              <a:rPr dirty="0" sz="1500" spc="90">
                <a:latin typeface="Arial"/>
                <a:cs typeface="Arial"/>
              </a:rPr>
              <a:t> </a:t>
            </a:r>
            <a:r>
              <a:rPr dirty="0" sz="1500" spc="60">
                <a:latin typeface="Arial"/>
                <a:cs typeface="Arial"/>
              </a:rPr>
              <a:t>of</a:t>
            </a:r>
            <a:r>
              <a:rPr dirty="0" sz="1500" spc="15">
                <a:latin typeface="Arial"/>
                <a:cs typeface="Arial"/>
              </a:rPr>
              <a:t> </a:t>
            </a:r>
            <a:r>
              <a:rPr dirty="0" sz="1500" spc="-35">
                <a:latin typeface="Arial"/>
                <a:cs typeface="Arial"/>
              </a:rPr>
              <a:t>Process(es)</a:t>
            </a:r>
            <a:r>
              <a:rPr dirty="0" sz="1500" spc="225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Used</a:t>
            </a:r>
            <a:r>
              <a:rPr dirty="0" sz="1500" spc="75">
                <a:latin typeface="Arial"/>
                <a:cs typeface="Arial"/>
              </a:rPr>
              <a:t> </a:t>
            </a:r>
            <a:r>
              <a:rPr dirty="0" sz="1500" spc="-15">
                <a:latin typeface="Arial"/>
                <a:cs typeface="Arial"/>
              </a:rPr>
              <a:t>for</a:t>
            </a:r>
            <a:r>
              <a:rPr dirty="0" sz="1500" spc="254">
                <a:latin typeface="Arial"/>
                <a:cs typeface="Arial"/>
              </a:rPr>
              <a:t> </a:t>
            </a:r>
            <a:r>
              <a:rPr dirty="0" sz="1500" spc="15">
                <a:latin typeface="Arial"/>
                <a:cs typeface="Arial"/>
              </a:rPr>
              <a:t>Planning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 spc="15">
                <a:latin typeface="Arial"/>
                <a:cs typeface="Arial"/>
              </a:rPr>
              <a:t>for</a:t>
            </a:r>
            <a:r>
              <a:rPr dirty="0" sz="1500" spc="190">
                <a:latin typeface="Arial"/>
                <a:cs typeface="Arial"/>
              </a:rPr>
              <a:t> </a:t>
            </a:r>
            <a:r>
              <a:rPr dirty="0" sz="1500" spc="15">
                <a:latin typeface="Arial"/>
                <a:cs typeface="Arial"/>
              </a:rPr>
              <a:t>the</a:t>
            </a:r>
            <a:r>
              <a:rPr dirty="0" sz="1500" spc="200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Application: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23" y="5832695"/>
            <a:ext cx="238760" cy="33324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229235" indent="-217170">
              <a:lnSpc>
                <a:spcPts val="1760"/>
              </a:lnSpc>
              <a:buChar char="•"/>
              <a:tabLst>
                <a:tab pos="229235" algn="l"/>
                <a:tab pos="229870" algn="l"/>
              </a:tabLst>
            </a:pPr>
            <a:r>
              <a:rPr dirty="0" sz="1500" spc="55">
                <a:latin typeface="Arial"/>
                <a:cs typeface="Arial"/>
              </a:rPr>
              <a:t>Administrative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team</a:t>
            </a:r>
            <a:r>
              <a:rPr dirty="0" sz="1500" spc="1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analyzed</a:t>
            </a:r>
            <a:r>
              <a:rPr dirty="0" sz="1500" spc="140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data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3920" y="1917017"/>
            <a:ext cx="238760" cy="7468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55">
                <a:latin typeface="Arial"/>
                <a:cs typeface="Arial"/>
              </a:rPr>
              <a:t>How</a:t>
            </a:r>
            <a:r>
              <a:rPr dirty="0" sz="1500" spc="10">
                <a:latin typeface="Arial"/>
                <a:cs typeface="Arial"/>
              </a:rPr>
              <a:t> </a:t>
            </a:r>
            <a:r>
              <a:rPr dirty="0" sz="1500" spc="20">
                <a:latin typeface="Arial"/>
                <a:cs typeface="Arial"/>
              </a:rPr>
              <a:t>Did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You</a:t>
            </a:r>
            <a:r>
              <a:rPr dirty="0" sz="1500" spc="6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Prioritize/Other</a:t>
            </a:r>
            <a:r>
              <a:rPr dirty="0" sz="1500" spc="-75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Outcomes/Decisions</a:t>
            </a:r>
            <a:r>
              <a:rPr dirty="0" sz="1500" spc="30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Made</a:t>
            </a:r>
            <a:r>
              <a:rPr dirty="0" sz="1500" spc="6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for</a:t>
            </a:r>
            <a:r>
              <a:rPr dirty="0" sz="1500" spc="110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the</a:t>
            </a:r>
            <a:r>
              <a:rPr dirty="0" sz="1500" spc="120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Spending</a:t>
            </a:r>
            <a:r>
              <a:rPr dirty="0" sz="1500" spc="65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of</a:t>
            </a:r>
            <a:r>
              <a:rPr dirty="0" sz="1500" spc="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Funds: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7886" y="9059144"/>
            <a:ext cx="1081405" cy="1060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0"/>
              </a:spcBef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34"/>
              </a:spcBef>
            </a:pPr>
            <a:r>
              <a:rPr dirty="0" sz="150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77886" y="3811696"/>
            <a:ext cx="1081405" cy="5133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4604">
              <a:lnSpc>
                <a:spcPts val="1760"/>
              </a:lnSpc>
            </a:pPr>
            <a:r>
              <a:rPr dirty="0" sz="1500" spc="55">
                <a:latin typeface="Arial"/>
                <a:cs typeface="Arial"/>
              </a:rPr>
              <a:t>Administrative</a:t>
            </a:r>
            <a:r>
              <a:rPr dirty="0" sz="1500" spc="-8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team</a:t>
            </a:r>
            <a:r>
              <a:rPr dirty="0" sz="1500" spc="40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prioritized</a:t>
            </a:r>
            <a:r>
              <a:rPr dirty="0" sz="1500" spc="30">
                <a:latin typeface="Arial"/>
                <a:cs typeface="Arial"/>
              </a:rPr>
              <a:t> data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2200"/>
              </a:lnSpc>
            </a:pPr>
            <a:r>
              <a:rPr dirty="0" sz="1500" spc="-20">
                <a:latin typeface="Arial"/>
                <a:cs typeface="Arial"/>
              </a:rPr>
              <a:t>Focused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on </a:t>
            </a:r>
            <a:r>
              <a:rPr dirty="0" sz="1500" spc="25">
                <a:latin typeface="Arial"/>
                <a:cs typeface="Arial"/>
              </a:rPr>
              <a:t>Staff </a:t>
            </a:r>
            <a:r>
              <a:rPr dirty="0" sz="1500" spc="45">
                <a:latin typeface="Arial"/>
                <a:cs typeface="Arial"/>
              </a:rPr>
              <a:t>and </a:t>
            </a:r>
            <a:r>
              <a:rPr dirty="0" sz="1500" spc="55">
                <a:latin typeface="Arial"/>
                <a:cs typeface="Arial"/>
              </a:rPr>
              <a:t>student </a:t>
            </a:r>
            <a:r>
              <a:rPr dirty="0" sz="1500" spc="-5">
                <a:latin typeface="Arial"/>
                <a:cs typeface="Arial"/>
              </a:rPr>
              <a:t>needs </a:t>
            </a:r>
            <a:r>
              <a:rPr dirty="0" sz="1500" spc="-75">
                <a:latin typeface="Arial"/>
                <a:cs typeface="Arial"/>
              </a:rPr>
              <a:t>as </a:t>
            </a:r>
            <a:r>
              <a:rPr dirty="0" sz="1500" spc="-65">
                <a:latin typeface="Arial"/>
                <a:cs typeface="Arial"/>
              </a:rPr>
              <a:t>top</a:t>
            </a:r>
            <a:r>
              <a:rPr dirty="0" sz="1500" spc="29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priority </a:t>
            </a:r>
            <a:r>
              <a:rPr dirty="0" sz="1500" spc="70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Focused</a:t>
            </a:r>
            <a:r>
              <a:rPr dirty="0" sz="1500" spc="114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on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mental</a:t>
            </a:r>
            <a:r>
              <a:rPr dirty="0" sz="1500" spc="5">
                <a:latin typeface="Arial"/>
                <a:cs typeface="Arial"/>
              </a:rPr>
              <a:t> </a:t>
            </a:r>
            <a:r>
              <a:rPr dirty="0" sz="1500" spc="50">
                <a:latin typeface="Arial"/>
                <a:cs typeface="Arial"/>
              </a:rPr>
              <a:t>health </a:t>
            </a:r>
            <a:r>
              <a:rPr dirty="0" sz="1500" spc="35">
                <a:latin typeface="Arial"/>
                <a:cs typeface="Arial"/>
              </a:rPr>
              <a:t>supports</a:t>
            </a:r>
            <a:r>
              <a:rPr dirty="0" sz="1500" spc="6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for</a:t>
            </a:r>
            <a:r>
              <a:rPr dirty="0" sz="1500" spc="204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students</a:t>
            </a:r>
            <a:r>
              <a:rPr dirty="0" sz="1500" spc="50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and</a:t>
            </a:r>
            <a:r>
              <a:rPr dirty="0" sz="1500" spc="15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staff</a:t>
            </a:r>
            <a:endParaRPr sz="1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34"/>
              </a:spcBef>
            </a:pPr>
            <a:r>
              <a:rPr dirty="0" sz="1500" spc="-20">
                <a:latin typeface="Arial"/>
                <a:cs typeface="Arial"/>
              </a:rPr>
              <a:t>Focused</a:t>
            </a:r>
            <a:r>
              <a:rPr dirty="0" sz="1500" spc="75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on</a:t>
            </a:r>
            <a:r>
              <a:rPr dirty="0" sz="1500">
                <a:latin typeface="Arial"/>
                <a:cs typeface="Arial"/>
              </a:rPr>
              <a:t> </a:t>
            </a:r>
            <a:r>
              <a:rPr dirty="0" sz="1500" spc="20">
                <a:latin typeface="Arial"/>
                <a:cs typeface="Arial"/>
              </a:rPr>
              <a:t>school</a:t>
            </a:r>
            <a:r>
              <a:rPr dirty="0" sz="1500" spc="50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operations</a:t>
            </a:r>
            <a:r>
              <a:rPr dirty="0" sz="1500" spc="114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and</a:t>
            </a:r>
            <a:r>
              <a:rPr dirty="0" sz="1500" spc="15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facility</a:t>
            </a:r>
            <a:r>
              <a:rPr dirty="0" sz="1500" spc="80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needs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1874" y="2867939"/>
            <a:ext cx="1199515" cy="4958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 sz="1850" spc="35">
                <a:latin typeface="Arial"/>
                <a:cs typeface="Arial"/>
              </a:rPr>
              <a:t>For</a:t>
            </a:r>
            <a:r>
              <a:rPr dirty="0" sz="1850" spc="-5">
                <a:latin typeface="Arial"/>
                <a:cs typeface="Arial"/>
              </a:rPr>
              <a:t> </a:t>
            </a:r>
            <a:r>
              <a:rPr dirty="0" sz="1850" spc="20">
                <a:latin typeface="Arial"/>
                <a:cs typeface="Arial"/>
              </a:rPr>
              <a:t>More</a:t>
            </a:r>
            <a:r>
              <a:rPr dirty="0" sz="1850" spc="45">
                <a:latin typeface="Arial"/>
                <a:cs typeface="Arial"/>
              </a:rPr>
              <a:t> </a:t>
            </a:r>
            <a:r>
              <a:rPr dirty="0" sz="1850" spc="20">
                <a:latin typeface="Arial"/>
                <a:cs typeface="Arial"/>
              </a:rPr>
              <a:t>Information</a:t>
            </a:r>
            <a:r>
              <a:rPr dirty="0" sz="1850" spc="114">
                <a:latin typeface="Arial"/>
                <a:cs typeface="Arial"/>
              </a:rPr>
              <a:t> </a:t>
            </a:r>
            <a:r>
              <a:rPr dirty="0" sz="1850" spc="20">
                <a:latin typeface="Arial"/>
                <a:cs typeface="Arial"/>
              </a:rPr>
              <a:t>Pertaining</a:t>
            </a:r>
            <a:r>
              <a:rPr dirty="0" sz="1850" spc="100">
                <a:latin typeface="Arial"/>
                <a:cs typeface="Arial"/>
              </a:rPr>
              <a:t> </a:t>
            </a:r>
            <a:r>
              <a:rPr dirty="0" sz="1850" spc="35">
                <a:latin typeface="Arial"/>
                <a:cs typeface="Arial"/>
              </a:rPr>
              <a:t>to</a:t>
            </a:r>
            <a:r>
              <a:rPr dirty="0" sz="1850" spc="-10">
                <a:latin typeface="Arial"/>
                <a:cs typeface="Arial"/>
              </a:rPr>
              <a:t> </a:t>
            </a:r>
            <a:r>
              <a:rPr dirty="0" sz="1850" spc="40">
                <a:latin typeface="Arial"/>
                <a:cs typeface="Arial"/>
              </a:rPr>
              <a:t>the</a:t>
            </a:r>
            <a:r>
              <a:rPr dirty="0" sz="1850" spc="-55">
                <a:latin typeface="Arial"/>
                <a:cs typeface="Arial"/>
              </a:rPr>
              <a:t> </a:t>
            </a:r>
            <a:r>
              <a:rPr dirty="0" sz="1850" spc="25">
                <a:latin typeface="Arial"/>
                <a:cs typeface="Arial"/>
              </a:rPr>
              <a:t>District</a:t>
            </a:r>
            <a:endParaRPr sz="1850">
              <a:latin typeface="Arial"/>
              <a:cs typeface="Arial"/>
            </a:endParaRPr>
          </a:p>
          <a:p>
            <a:pPr algn="ctr" marR="351155">
              <a:lnSpc>
                <a:spcPct val="100000"/>
              </a:lnSpc>
              <a:spcBef>
                <a:spcPts val="1345"/>
              </a:spcBef>
            </a:pPr>
            <a:r>
              <a:rPr dirty="0" sz="1850" spc="35">
                <a:latin typeface="Arial"/>
                <a:cs typeface="Arial"/>
              </a:rPr>
              <a:t>ESSER</a:t>
            </a:r>
            <a:r>
              <a:rPr dirty="0" sz="1850" spc="50">
                <a:latin typeface="Arial"/>
                <a:cs typeface="Arial"/>
              </a:rPr>
              <a:t> </a:t>
            </a:r>
            <a:r>
              <a:rPr dirty="0" sz="1850" spc="10">
                <a:latin typeface="Arial"/>
                <a:cs typeface="Arial"/>
              </a:rPr>
              <a:t>Ill</a:t>
            </a:r>
            <a:r>
              <a:rPr dirty="0" sz="1850" spc="220">
                <a:latin typeface="Arial"/>
                <a:cs typeface="Arial"/>
              </a:rPr>
              <a:t> </a:t>
            </a:r>
            <a:r>
              <a:rPr dirty="0" sz="1850" spc="25">
                <a:latin typeface="Arial"/>
                <a:cs typeface="Arial"/>
              </a:rPr>
              <a:t>Grant</a:t>
            </a:r>
            <a:r>
              <a:rPr dirty="0" sz="1850" spc="35">
                <a:latin typeface="Arial"/>
                <a:cs typeface="Arial"/>
              </a:rPr>
              <a:t> </a:t>
            </a:r>
            <a:r>
              <a:rPr dirty="0" sz="1850" spc="30">
                <a:latin typeface="Arial"/>
                <a:cs typeface="Arial"/>
              </a:rPr>
              <a:t>and</a:t>
            </a:r>
            <a:r>
              <a:rPr dirty="0" sz="1850" spc="65">
                <a:latin typeface="Arial"/>
                <a:cs typeface="Arial"/>
              </a:rPr>
              <a:t> </a:t>
            </a:r>
            <a:r>
              <a:rPr dirty="0" sz="1850" spc="15">
                <a:latin typeface="Arial"/>
                <a:cs typeface="Arial"/>
              </a:rPr>
              <a:t>Plan</a:t>
            </a:r>
            <a:endParaRPr sz="1850">
              <a:latin typeface="Arial"/>
              <a:cs typeface="Arial"/>
            </a:endParaRPr>
          </a:p>
          <a:p>
            <a:pPr marL="205740">
              <a:lnSpc>
                <a:spcPct val="100000"/>
              </a:lnSpc>
              <a:spcBef>
                <a:spcPts val="1385"/>
              </a:spcBef>
            </a:pPr>
            <a:r>
              <a:rPr dirty="0" sz="1850" spc="25">
                <a:latin typeface="Arial"/>
                <a:cs typeface="Arial"/>
              </a:rPr>
              <a:t>Please</a:t>
            </a:r>
            <a:r>
              <a:rPr dirty="0" sz="1850" spc="45">
                <a:latin typeface="Arial"/>
                <a:cs typeface="Arial"/>
              </a:rPr>
              <a:t> </a:t>
            </a:r>
            <a:r>
              <a:rPr dirty="0" sz="1850" spc="25">
                <a:latin typeface="Arial"/>
                <a:cs typeface="Arial"/>
              </a:rPr>
              <a:t>Contact</a:t>
            </a:r>
            <a:r>
              <a:rPr dirty="0" sz="1850" spc="35">
                <a:latin typeface="Arial"/>
                <a:cs typeface="Arial"/>
              </a:rPr>
              <a:t> </a:t>
            </a:r>
            <a:r>
              <a:rPr dirty="0" sz="1850" spc="15">
                <a:latin typeface="Arial"/>
                <a:cs typeface="Arial"/>
              </a:rPr>
              <a:t>the</a:t>
            </a:r>
            <a:r>
              <a:rPr dirty="0" sz="1850" spc="55">
                <a:latin typeface="Arial"/>
                <a:cs typeface="Arial"/>
              </a:rPr>
              <a:t> </a:t>
            </a:r>
            <a:r>
              <a:rPr dirty="0" sz="1850" spc="10">
                <a:latin typeface="Arial"/>
                <a:cs typeface="Arial"/>
              </a:rPr>
              <a:t>District</a:t>
            </a:r>
            <a:r>
              <a:rPr dirty="0" sz="1850" spc="85">
                <a:latin typeface="Arial"/>
                <a:cs typeface="Arial"/>
              </a:rPr>
              <a:t> </a:t>
            </a:r>
            <a:r>
              <a:rPr dirty="0" sz="1850" spc="10">
                <a:latin typeface="Arial"/>
                <a:cs typeface="Arial"/>
              </a:rPr>
              <a:t>ESSER</a:t>
            </a:r>
            <a:r>
              <a:rPr dirty="0" sz="1850" spc="114">
                <a:latin typeface="Arial"/>
                <a:cs typeface="Arial"/>
              </a:rPr>
              <a:t> </a:t>
            </a:r>
            <a:r>
              <a:rPr dirty="0" sz="1850" spc="30">
                <a:latin typeface="Arial"/>
                <a:cs typeface="Arial"/>
              </a:rPr>
              <a:t>Contact</a:t>
            </a:r>
            <a:endParaRPr sz="1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9903" y="8661949"/>
            <a:ext cx="288290" cy="7397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 sz="1850" spc="-5">
                <a:latin typeface="Arial"/>
                <a:cs typeface="Arial"/>
              </a:rPr>
              <a:t>Name: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9903" y="6464169"/>
            <a:ext cx="288290" cy="20173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 sz="1850" spc="15">
                <a:latin typeface="Arial"/>
                <a:cs typeface="Arial"/>
              </a:rPr>
              <a:t>Rachael</a:t>
            </a:r>
            <a:r>
              <a:rPr dirty="0" sz="1850" spc="5">
                <a:latin typeface="Arial"/>
                <a:cs typeface="Arial"/>
              </a:rPr>
              <a:t> </a:t>
            </a:r>
            <a:r>
              <a:rPr dirty="0" sz="1850" spc="30">
                <a:latin typeface="Arial"/>
                <a:cs typeface="Arial"/>
              </a:rPr>
              <a:t>Workman</a:t>
            </a:r>
            <a:endParaRPr sz="1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3633" y="7206811"/>
            <a:ext cx="288290" cy="21932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 sz="1850" spc="25">
                <a:latin typeface="Arial"/>
                <a:cs typeface="Arial"/>
              </a:rPr>
              <a:t>Contact</a:t>
            </a:r>
            <a:r>
              <a:rPr dirty="0" sz="1850" spc="-40">
                <a:latin typeface="Arial"/>
                <a:cs typeface="Arial"/>
              </a:rPr>
              <a:t> </a:t>
            </a:r>
            <a:r>
              <a:rPr dirty="0" sz="1850" spc="10">
                <a:latin typeface="Arial"/>
                <a:cs typeface="Arial"/>
              </a:rPr>
              <a:t>Information: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03633" y="3969412"/>
            <a:ext cx="288290" cy="30378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 u="heavy" sz="1850" spc="4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rworkman@bremondisd.net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930" y="2409277"/>
            <a:ext cx="6782482" cy="29314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9096" y="2702417"/>
          <a:ext cx="6773545" cy="690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9575"/>
              </a:tblGrid>
              <a:tr h="2024380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Directions: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section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indicate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planned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uses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of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ARP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ESSER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II!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20979" marR="218440" indent="3810">
                        <a:lnSpc>
                          <a:spcPct val="103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Select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 and/or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school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year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{SY)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 has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expended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plans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activity. At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least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one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must be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selected, multiple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SY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boxes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selected.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expending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activity,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"N/A",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sure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year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box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selected.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Schoo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Yea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dates-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28955" marR="3864610">
                        <a:lnSpc>
                          <a:spcPts val="1700"/>
                        </a:lnSpc>
                        <a:spcBef>
                          <a:spcPts val="5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Pre-award,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March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13,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2020 -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application submission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date.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2021.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2022.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3400" marR="4008120" indent="-635">
                        <a:lnSpc>
                          <a:spcPct val="197500"/>
                        </a:lnSpc>
                        <a:spcBef>
                          <a:spcPts val="3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period).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N/A-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348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70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authorized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undef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Elementary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Secondary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Education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(ESEA)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050" spc="25">
                          <a:latin typeface="Arial"/>
                          <a:cs typeface="Arial"/>
                        </a:rPr>
                        <a:t>fJ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800" spc="35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8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700" spc="10">
                          <a:latin typeface="Arial"/>
                          <a:cs typeface="Arial"/>
                        </a:rPr>
                        <a:t>IJ  </a:t>
                      </a:r>
                      <a:r>
                        <a:rPr dirty="0" sz="700" spc="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-185">
                          <a:latin typeface="Times New Roman"/>
                          <a:cs typeface="Times New Roman"/>
                        </a:rPr>
                        <a:t>CJ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1610" marR="4229100" indent="-5715">
                        <a:lnSpc>
                          <a:spcPts val="1370"/>
                        </a:lnSpc>
                        <a:spcBef>
                          <a:spcPts val="5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l.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70">
                          <a:latin typeface="Arial"/>
                          <a:cs typeface="Arial"/>
                        </a:rPr>
                        <a:t>l'l!</a:t>
                      </a:r>
                      <a:r>
                        <a:rPr dirty="0" sz="70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N/A-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93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spc="10"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7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authorized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Individuals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Disabilities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Education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(IDEA)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10">
                          <a:latin typeface="Arial"/>
                          <a:cs typeface="Arial"/>
                        </a:rPr>
                        <a:t>((i</a:t>
                      </a:r>
                      <a:r>
                        <a:rPr dirty="0" sz="850" spc="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700" spc="10">
                          <a:latin typeface="Arial"/>
                          <a:cs typeface="Arial"/>
                        </a:rPr>
                        <a:t>(   </a:t>
                      </a:r>
                      <a:r>
                        <a:rPr dirty="0" sz="7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700" spc="-35">
                          <a:latin typeface="Arial"/>
                          <a:cs typeface="Arial"/>
                        </a:rPr>
                        <a:t>(,t,l</a:t>
                      </a:r>
                      <a:r>
                        <a:rPr dirty="0" sz="700" spc="2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6055" marR="4220210" indent="-1270">
                        <a:lnSpc>
                          <a:spcPts val="1410"/>
                        </a:lnSpc>
                        <a:spcBef>
                          <a:spcPts val="105"/>
                        </a:spcBef>
                      </a:pPr>
                      <a:r>
                        <a:rPr dirty="0" sz="800" spc="-15">
                          <a:latin typeface="Arial"/>
                          <a:cs typeface="Arial"/>
                        </a:rPr>
                        <a:t>[:(j</a:t>
                      </a:r>
                      <a:r>
                        <a:rPr dirty="0" sz="8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[]</a:t>
                      </a:r>
                      <a:r>
                        <a:rPr dirty="0" sz="7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expend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348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7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authorized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Adult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Education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Family 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literacy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Act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15">
                          <a:latin typeface="Times New Roman"/>
                          <a:cs typeface="Times New Roman"/>
                        </a:rPr>
                        <a:t>(J </a:t>
                      </a:r>
                      <a:r>
                        <a:rPr dirty="0" sz="8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[]   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4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spc="25">
                          <a:latin typeface="Times New Roman"/>
                          <a:cs typeface="Times New Roman"/>
                        </a:rPr>
                        <a:t>U </a:t>
                      </a:r>
                      <a:r>
                        <a:rPr dirty="0" sz="9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8595" marR="4215130" indent="1905">
                        <a:lnSpc>
                          <a:spcPts val="1370"/>
                        </a:lnSpc>
                        <a:spcBef>
                          <a:spcPts val="9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 2024 (carryover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I'.(I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i="1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5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no!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 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this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6345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My </a:t>
                      </a:r>
                      <a:r>
                        <a:rPr dirty="0" sz="7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authorized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Car!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Perkins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Technical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Education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2006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700" spc="-60">
                          <a:latin typeface="Arial"/>
                          <a:cs typeface="Arial"/>
                        </a:rPr>
                        <a:t>("'.'I</a:t>
                      </a:r>
                      <a:r>
                        <a:rPr dirty="0" sz="700" spc="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i i </a:t>
                      </a:r>
                      <a:r>
                        <a:rPr dirty="0" sz="850" spc="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25">
                          <a:latin typeface="Times New Roman"/>
                          <a:cs typeface="Times New Roman"/>
                        </a:rPr>
                        <a:t>l"t)</a:t>
                      </a:r>
                      <a:r>
                        <a:rPr dirty="0" sz="10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950" spc="-190">
                          <a:latin typeface="Times New Roman"/>
                          <a:cs typeface="Times New Roman"/>
                        </a:rPr>
                        <a:t>{?.1</a:t>
                      </a:r>
                      <a:r>
                        <a:rPr dirty="0" sz="95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185">
                          <a:latin typeface="Arial"/>
                          <a:cs typeface="Arial"/>
                        </a:rPr>
                        <a:t>CJ</a:t>
                      </a:r>
                      <a:r>
                        <a:rPr dirty="0" sz="10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expend 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767773" y="247370"/>
            <a:ext cx="0" cy="407670"/>
          </a:xfrm>
          <a:custGeom>
            <a:avLst/>
            <a:gdLst/>
            <a:ahLst/>
            <a:cxnLst/>
            <a:rect l="l" t="t" r="r" b="b"/>
            <a:pathLst>
              <a:path w="0" h="407670">
                <a:moveTo>
                  <a:pt x="0" y="40764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2357" y="778686"/>
            <a:ext cx="0" cy="407670"/>
          </a:xfrm>
          <a:custGeom>
            <a:avLst/>
            <a:gdLst/>
            <a:ahLst/>
            <a:cxnLst/>
            <a:rect l="l" t="t" r="r" b="b"/>
            <a:pathLst>
              <a:path w="0" h="407669">
                <a:moveTo>
                  <a:pt x="0" y="40764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1613" y="2111556"/>
            <a:ext cx="6888480" cy="0"/>
          </a:xfrm>
          <a:custGeom>
            <a:avLst/>
            <a:gdLst/>
            <a:ahLst/>
            <a:cxnLst/>
            <a:rect l="l" t="t" r="r" b="b"/>
            <a:pathLst>
              <a:path w="6888480" h="0">
                <a:moveTo>
                  <a:pt x="0" y="0"/>
                </a:moveTo>
                <a:lnTo>
                  <a:pt x="6887884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9157" y="491342"/>
            <a:ext cx="23495" cy="186690"/>
          </a:xfrm>
          <a:custGeom>
            <a:avLst/>
            <a:gdLst/>
            <a:ahLst/>
            <a:cxnLst/>
            <a:rect l="l" t="t" r="r" b="b"/>
            <a:pathLst>
              <a:path w="23495" h="186690">
                <a:moveTo>
                  <a:pt x="22913" y="186218"/>
                </a:moveTo>
                <a:lnTo>
                  <a:pt x="0" y="186218"/>
                </a:lnTo>
                <a:lnTo>
                  <a:pt x="0" y="0"/>
                </a:lnTo>
                <a:lnTo>
                  <a:pt x="22913" y="0"/>
                </a:lnTo>
                <a:lnTo>
                  <a:pt x="22913" y="186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1591" y="451980"/>
            <a:ext cx="206946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latin typeface="Arial"/>
                <a:cs typeface="Arial"/>
              </a:rPr>
              <a:t>L 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stU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baseline="-10101" sz="1650" spc="-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dirty="0" sz="700" spc="-10">
                <a:latin typeface="Arial"/>
                <a:cs typeface="Arial"/>
              </a:rPr>
              <a:t>d</a:t>
            </a:r>
            <a:r>
              <a:rPr dirty="0" sz="700" spc="204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t  </a:t>
            </a:r>
            <a:r>
              <a:rPr dirty="0" sz="700" spc="15">
                <a:latin typeface="Arial"/>
                <a:cs typeface="Arial"/>
              </a:rPr>
              <a:t>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D</a:t>
            </a:r>
            <a:r>
              <a:rPr dirty="0" sz="700" spc="18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teffime·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01/05/202210·22AM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b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1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2097" y="698263"/>
            <a:ext cx="111252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Status:</a:t>
            </a:r>
            <a:r>
              <a:rPr dirty="0" sz="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4316" y="698263"/>
            <a:ext cx="35560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4422" y="698263"/>
            <a:ext cx="1196975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r>
              <a:rPr dirty="0" sz="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22308" y="496511"/>
            <a:ext cx="36957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dirty="0" sz="750" spc="20">
                <a:latin typeface="Arial"/>
                <a:cs typeface="Arial"/>
              </a:rPr>
              <a:t>h</a:t>
            </a:r>
            <a:r>
              <a:rPr dirty="0" sz="750" spc="20">
                <a:latin typeface="Arial"/>
                <a:cs typeface="Arial"/>
              </a:rPr>
              <a:t> </a:t>
            </a:r>
            <a:r>
              <a:rPr dirty="0" sz="750" spc="-8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sz="750" spc="-20">
                <a:latin typeface="Times New Roman"/>
                <a:cs typeface="Times New Roman"/>
              </a:rPr>
              <a:t>k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2770" y="915610"/>
            <a:ext cx="111887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55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3980" y="1144496"/>
            <a:ext cx="1119505" cy="31115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400"/>
              </a:spcBef>
            </a:pPr>
            <a:r>
              <a:rPr dirty="0" sz="650" spc="-55">
                <a:latin typeface="Times New Roman"/>
                <a:cs typeface="Times New Roman"/>
              </a:rPr>
              <a:t>TEXAS</a:t>
            </a:r>
            <a:r>
              <a:rPr dirty="0" sz="650" spc="170">
                <a:latin typeface="Times New Roman"/>
                <a:cs typeface="Times New Roman"/>
              </a:rPr>
              <a:t> </a:t>
            </a:r>
            <a:r>
              <a:rPr dirty="0" sz="650" spc="-35">
                <a:latin typeface="Times New Roman"/>
                <a:cs typeface="Times New Roman"/>
              </a:rPr>
              <a:t>EDUCATION</a:t>
            </a:r>
            <a:r>
              <a:rPr dirty="0" sz="650" spc="185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700" spc="15">
                <a:latin typeface="Arial"/>
                <a:cs typeface="Arial"/>
              </a:rPr>
              <a:t>SAS#: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62759" y="974644"/>
            <a:ext cx="1292225" cy="3479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BREMOND</a:t>
            </a:r>
            <a:r>
              <a:rPr dirty="0" sz="700" spc="15">
                <a:latin typeface="Arial"/>
                <a:cs typeface="Arial"/>
              </a:rPr>
              <a:t> 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Campus/Site: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N/A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15">
                <a:latin typeface="Arial"/>
                <a:cs typeface="Arial"/>
              </a:rPr>
              <a:t>Vendor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ID: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1746000397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4932" y="970065"/>
            <a:ext cx="1047115" cy="3479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2540">
              <a:lnSpc>
                <a:spcPct val="103000"/>
              </a:lnSpc>
              <a:spcBef>
                <a:spcPts val="75"/>
              </a:spcBef>
            </a:pPr>
            <a:r>
              <a:rPr dirty="0" sz="700" spc="30">
                <a:latin typeface="Arial"/>
                <a:cs typeface="Arial"/>
              </a:rPr>
              <a:t>County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District: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198901 </a:t>
            </a:r>
            <a:r>
              <a:rPr dirty="0" sz="700" spc="-17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Region:06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30"/>
              </a:lnSpc>
            </a:pPr>
            <a:r>
              <a:rPr dirty="0" sz="700" spc="35">
                <a:latin typeface="Arial"/>
                <a:cs typeface="Arial"/>
              </a:rPr>
              <a:t>School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Year: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6382" y="1478728"/>
            <a:ext cx="3340100" cy="1981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ARP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6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15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02448" y="1717927"/>
            <a:ext cx="1530985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</a:pPr>
            <a:r>
              <a:rPr dirty="0" sz="1050" spc="40">
                <a:latin typeface="Arial"/>
                <a:cs typeface="Arial"/>
              </a:rPr>
              <a:t>Program</a:t>
            </a:r>
            <a:r>
              <a:rPr dirty="0" sz="1050" spc="65">
                <a:latin typeface="Arial"/>
                <a:cs typeface="Arial"/>
              </a:rPr>
              <a:t> </a:t>
            </a:r>
            <a:r>
              <a:rPr dirty="0" sz="1050" spc="55">
                <a:latin typeface="Arial"/>
                <a:cs typeface="Arial"/>
              </a:rPr>
              <a:t>Description 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PS3013</a:t>
            </a:r>
            <a:r>
              <a:rPr dirty="0" sz="1050" spc="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-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50">
                <a:latin typeface="Arial"/>
                <a:cs typeface="Arial"/>
              </a:rPr>
              <a:t>Program</a:t>
            </a:r>
            <a:r>
              <a:rPr dirty="0" sz="1050" spc="70">
                <a:latin typeface="Arial"/>
                <a:cs typeface="Arial"/>
              </a:rPr>
              <a:t> </a:t>
            </a:r>
            <a:r>
              <a:rPr dirty="0" sz="1050" spc="4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63679" y="2161940"/>
          <a:ext cx="6773545" cy="634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9575"/>
              </a:tblGrid>
              <a:tr h="1346200">
                <a:tc>
                  <a:txBody>
                    <a:bodyPr/>
                    <a:lstStyle/>
                    <a:p>
                      <a:pPr marL="140335" marR="184785" indent="-117475">
                        <a:lnSpc>
                          <a:spcPct val="107300"/>
                        </a:lnSpc>
                        <a:spcBef>
                          <a:spcPts val="35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5.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Coordination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preparedness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response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efforts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 LEA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with State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 local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public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health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departments,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relevant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agencies, to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improve coordinated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responses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among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entities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prevent,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prepare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for,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respond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coronavirus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c··1</a:t>
                      </a:r>
                      <a:r>
                        <a:rPr dirty="0" sz="95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Pre-award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5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2020-2021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includin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00" spc="4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69545">
                        <a:lnSpc>
                          <a:spcPts val="1130"/>
                        </a:lnSpc>
                        <a:spcBef>
                          <a:spcPts val="200"/>
                        </a:spcBef>
                      </a:pPr>
                      <a:r>
                        <a:rPr dirty="0" sz="950" spc="-35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95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1450">
                        <a:lnSpc>
                          <a:spcPts val="143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6637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!IJ</a:t>
                      </a:r>
                      <a:r>
                        <a:rPr dirty="0" sz="700" spc="3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N/A-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52400" marR="516255" indent="-123825">
                        <a:lnSpc>
                          <a:spcPct val="103000"/>
                        </a:lnSpc>
                        <a:spcBef>
                          <a:spcPts val="21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700" spc="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address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unique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of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low-income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students,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disabilities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(SWD),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English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learners,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racial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minorities,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foster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youth,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how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outreach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delivery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population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50" spc="10">
                          <a:latin typeface="Times New Roman"/>
                          <a:cs typeface="Times New Roman"/>
                        </a:rPr>
                        <a:t>;ii</a:t>
                      </a:r>
                      <a:r>
                        <a:rPr dirty="0" sz="9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!11</a:t>
                      </a:r>
                      <a:r>
                        <a:rPr dirty="0" sz="7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2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30">
                          <a:latin typeface="Arial"/>
                          <a:cs typeface="Arial"/>
                        </a:rPr>
                        <a:t>l.t./</a:t>
                      </a:r>
                      <a:r>
                        <a:rPr dirty="0" sz="7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750" spc="45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77800" marR="4233545">
                        <a:lnSpc>
                          <a:spcPts val="1370"/>
                        </a:lnSpc>
                        <a:spcBef>
                          <a:spcPts val="125"/>
                        </a:spcBef>
                      </a:pPr>
                      <a:r>
                        <a:rPr dirty="0" sz="800" spc="-195" i="1">
                          <a:latin typeface="Arial"/>
                          <a:cs typeface="Arial"/>
                        </a:rPr>
                        <a:t>G?]</a:t>
                      </a:r>
                      <a:r>
                        <a:rPr dirty="0" sz="800" spc="8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2023-2024,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2024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(]</a:t>
                      </a:r>
                      <a:r>
                        <a:rPr dirty="0" sz="7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NIA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funds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3485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700" spc="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Developing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sz="7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procedures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systems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improve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preparedness</a:t>
                      </a:r>
                      <a:r>
                        <a:rPr dirty="0" sz="7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response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efforts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50" spc="-60">
                          <a:latin typeface="Times New Roman"/>
                          <a:cs typeface="Times New Roman"/>
                        </a:rPr>
                        <a:t>C]</a:t>
                      </a:r>
                      <a:r>
                        <a:rPr dirty="0" sz="9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185">
                          <a:latin typeface="Times New Roman"/>
                          <a:cs typeface="Times New Roman"/>
                        </a:rPr>
                        <a:t>CJ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 spc="3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105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1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6690" marR="4224655" indent="635">
                        <a:lnSpc>
                          <a:spcPts val="1410"/>
                        </a:lnSpc>
                        <a:spcBef>
                          <a:spcPts val="25"/>
                        </a:spcBef>
                      </a:pPr>
                      <a:r>
                        <a:rPr dirty="0" sz="700" spc="40">
                          <a:latin typeface="Arial"/>
                          <a:cs typeface="Arial"/>
                        </a:rPr>
                        <a:t>C]</a:t>
                      </a:r>
                      <a:r>
                        <a:rPr dirty="0" sz="7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930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8.</a:t>
                      </a:r>
                      <a:r>
                        <a:rPr dirty="0" sz="70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Training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professional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development</a:t>
                      </a:r>
                      <a:r>
                        <a:rPr dirty="0" sz="7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sanitation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minimizing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spread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infectious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diseases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-75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00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950" spc="5"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50" spc="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inc!uding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75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0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621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dirty="0" sz="1150" spc="-155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sz="115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ts val="1375"/>
                        </a:lnSpc>
                      </a:pPr>
                      <a:r>
                        <a:rPr dirty="0" sz="1150" spc="-7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5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54965" algn="l"/>
                        </a:tabLst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N/A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523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9.</a:t>
                      </a:r>
                      <a:r>
                        <a:rPr dirty="0" sz="700" spc="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Purchasing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supplies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sanlLize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clean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facilities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LEA,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buildings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operated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LEA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50" spc="-105">
                          <a:latin typeface="Arial"/>
                          <a:cs typeface="Arial"/>
                        </a:rPr>
                        <a:t>!,tJ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2020-2021,</a:t>
                      </a:r>
                      <a:r>
                        <a:rPr dirty="0" sz="7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2021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8120" marR="4946015" indent="3175">
                        <a:lnSpc>
                          <a:spcPts val="1370"/>
                        </a:lnSpc>
                        <a:spcBef>
                          <a:spcPts val="125"/>
                        </a:spcBef>
                      </a:pPr>
                      <a:r>
                        <a:rPr dirty="0" sz="950" spc="-5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9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2021-2022,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2022 </a:t>
                      </a:r>
                      <a:r>
                        <a:rPr dirty="0" sz="75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>
                          <a:latin typeface="Times New Roman"/>
                          <a:cs typeface="Times New Roman"/>
                        </a:rPr>
                        <a:t>[]  </a:t>
                      </a:r>
                      <a:r>
                        <a:rPr dirty="0" sz="7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2022-2023,</a:t>
                      </a:r>
                      <a:r>
                        <a:rPr dirty="0" sz="75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latin typeface="Times New Roman"/>
                          <a:cs typeface="Times New Roman"/>
                        </a:rPr>
                        <a:t>2023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7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2023-2024,</a:t>
                      </a:r>
                      <a:r>
                        <a:rPr dirty="0" sz="7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dirty="0" sz="75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0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N/A-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 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772357" y="45836"/>
            <a:ext cx="0" cy="2940685"/>
          </a:xfrm>
          <a:custGeom>
            <a:avLst/>
            <a:gdLst/>
            <a:ahLst/>
            <a:cxnLst/>
            <a:rect l="l" t="t" r="r" b="b"/>
            <a:pathLst>
              <a:path w="0" h="2940685">
                <a:moveTo>
                  <a:pt x="0" y="2940560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1613" y="2102396"/>
            <a:ext cx="6892925" cy="0"/>
          </a:xfrm>
          <a:custGeom>
            <a:avLst/>
            <a:gdLst/>
            <a:ahLst/>
            <a:cxnLst/>
            <a:rect l="l" t="t" r="r" b="b"/>
            <a:pathLst>
              <a:path w="6892925" h="0">
                <a:moveTo>
                  <a:pt x="0" y="0"/>
                </a:moveTo>
                <a:lnTo>
                  <a:pt x="6892467" y="0"/>
                </a:lnTo>
              </a:path>
            </a:pathLst>
          </a:custGeom>
          <a:ln w="412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1459" y="476407"/>
            <a:ext cx="87756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14">
                <a:latin typeface="Times New Roman"/>
                <a:cs typeface="Times New Roman"/>
              </a:rPr>
              <a:t>L</a:t>
            </a:r>
            <a:r>
              <a:rPr dirty="0" sz="800" spc="150">
                <a:latin typeface="Times New Roman"/>
                <a:cs typeface="Times New Roman"/>
              </a:rPr>
              <a:t> </a:t>
            </a:r>
            <a:r>
              <a:rPr dirty="0" sz="800" spc="150">
                <a:latin typeface="Times New Roman"/>
                <a:cs typeface="Times New Roman"/>
              </a:rPr>
              <a:t> </a:t>
            </a:r>
            <a:r>
              <a:rPr dirty="0" sz="800" spc="229">
                <a:latin typeface="Times New Roman"/>
                <a:cs typeface="Times New Roman"/>
              </a:rPr>
              <a:t>IUdldDIIT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2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1804" y="668963"/>
            <a:ext cx="111252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Schedul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r>
              <a:rPr dirty="0" sz="75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4" y="668963"/>
            <a:ext cx="342900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9318" y="668963"/>
            <a:ext cx="1196975" cy="127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50" spc="-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5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5762" y="478189"/>
            <a:ext cx="975994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latin typeface="Times New Roman"/>
                <a:cs typeface="Times New Roman"/>
              </a:rPr>
              <a:t>01/05/2022</a:t>
            </a:r>
            <a:r>
              <a:rPr dirty="0" sz="750">
                <a:latin typeface="Times New Roman"/>
                <a:cs typeface="Times New Roman"/>
              </a:rPr>
              <a:t> </a:t>
            </a:r>
            <a:r>
              <a:rPr dirty="0" sz="750" spc="15">
                <a:latin typeface="Times New Roman"/>
                <a:cs typeface="Times New Roman"/>
              </a:rPr>
              <a:t>10</a:t>
            </a:r>
            <a:r>
              <a:rPr dirty="0" sz="750" spc="5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22AM</a:t>
            </a:r>
            <a:r>
              <a:rPr dirty="0" sz="750" spc="6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b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7726" y="473609"/>
            <a:ext cx="36512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705" algn="l"/>
              </a:tabLst>
            </a:pPr>
            <a:r>
              <a:rPr dirty="0" sz="750" spc="5">
                <a:latin typeface="Arial"/>
                <a:cs typeface="Arial"/>
              </a:rPr>
              <a:t>h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-7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sz="700">
                <a:latin typeface="Times New Roman"/>
                <a:cs typeface="Times New Roman"/>
              </a:rPr>
              <a:t>k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107" y="901869"/>
            <a:ext cx="111633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85" b="1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960" y="1130430"/>
            <a:ext cx="1118870" cy="30226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365"/>
              </a:spcBef>
            </a:pPr>
            <a:r>
              <a:rPr dirty="0" sz="650" spc="-55">
                <a:latin typeface="Times New Roman"/>
                <a:cs typeface="Times New Roman"/>
              </a:rPr>
              <a:t>TEXAS</a:t>
            </a:r>
            <a:r>
              <a:rPr dirty="0" sz="650" spc="170">
                <a:latin typeface="Times New Roman"/>
                <a:cs typeface="Times New Roman"/>
              </a:rPr>
              <a:t> </a:t>
            </a:r>
            <a:r>
              <a:rPr dirty="0" sz="650" spc="-35">
                <a:latin typeface="Times New Roman"/>
                <a:cs typeface="Times New Roman"/>
              </a:rPr>
              <a:t>EDUCATION</a:t>
            </a:r>
            <a:r>
              <a:rPr dirty="0" sz="650" spc="185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700" spc="5" b="1">
                <a:latin typeface="Arial"/>
                <a:cs typeface="Arial"/>
              </a:rPr>
              <a:t>SAS#,</a:t>
            </a:r>
            <a:r>
              <a:rPr dirty="0" sz="700" spc="-20" b="1">
                <a:latin typeface="Arial"/>
                <a:cs typeface="Arial"/>
              </a:rPr>
              <a:t> </a:t>
            </a:r>
            <a:r>
              <a:rPr dirty="0" sz="700" spc="-10" b="1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4291" y="947163"/>
            <a:ext cx="1296035" cy="3517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6510" marR="5080" indent="-4445">
              <a:lnSpc>
                <a:spcPct val="103000"/>
              </a:lnSpc>
              <a:spcBef>
                <a:spcPts val="7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BREMOND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 </a:t>
            </a:r>
            <a:r>
              <a:rPr dirty="0" sz="700" spc="-5">
                <a:latin typeface="Arial"/>
                <a:cs typeface="Arial"/>
              </a:rPr>
              <a:t>NIA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60"/>
              </a:lnSpc>
            </a:pPr>
            <a:r>
              <a:rPr dirty="0" sz="850" spc="-105">
                <a:latin typeface="Courier New"/>
                <a:cs typeface="Courier New"/>
              </a:rPr>
              <a:t>Vendo</a:t>
            </a:r>
            <a:r>
              <a:rPr dirty="0" sz="850" spc="-100">
                <a:latin typeface="Courier New"/>
                <a:cs typeface="Courier New"/>
              </a:rPr>
              <a:t>r</a:t>
            </a:r>
            <a:r>
              <a:rPr dirty="0" sz="850" spc="-409">
                <a:latin typeface="Courier New"/>
                <a:cs typeface="Courier New"/>
              </a:rPr>
              <a:t> </a:t>
            </a:r>
            <a:r>
              <a:rPr dirty="0" sz="850" spc="-160">
                <a:latin typeface="Courier New"/>
                <a:cs typeface="Courier New"/>
              </a:rPr>
              <a:t>ID</a:t>
            </a:r>
            <a:r>
              <a:rPr dirty="0" sz="850" spc="-155">
                <a:latin typeface="Courier New"/>
                <a:cs typeface="Courier New"/>
              </a:rPr>
              <a:t>:</a:t>
            </a:r>
            <a:r>
              <a:rPr dirty="0" sz="850" spc="-360">
                <a:latin typeface="Courier New"/>
                <a:cs typeface="Courier New"/>
              </a:rPr>
              <a:t> </a:t>
            </a:r>
            <a:r>
              <a:rPr dirty="0" sz="850" spc="-114">
                <a:latin typeface="Courier New"/>
                <a:cs typeface="Courier New"/>
              </a:rPr>
              <a:t>1746000397</a:t>
            </a:r>
            <a:endParaRPr sz="85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350" y="938002"/>
            <a:ext cx="1053465" cy="34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30"/>
              </a:lnSpc>
              <a:spcBef>
                <a:spcPts val="100"/>
              </a:spcBef>
            </a:pPr>
            <a:r>
              <a:rPr dirty="0" sz="700" spc="35">
                <a:latin typeface="Arial"/>
                <a:cs typeface="Arial"/>
              </a:rPr>
              <a:t>County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45">
                <a:latin typeface="Arial"/>
                <a:cs typeface="Arial"/>
              </a:rPr>
              <a:t>District: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198901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80"/>
              </a:lnSpc>
            </a:pPr>
            <a:r>
              <a:rPr dirty="0" sz="750" spc="25">
                <a:latin typeface="Times New Roman"/>
                <a:cs typeface="Times New Roman"/>
              </a:rPr>
              <a:t>ESC</a:t>
            </a:r>
            <a:r>
              <a:rPr dirty="0" sz="750" spc="-30">
                <a:latin typeface="Times New Roman"/>
                <a:cs typeface="Times New Roman"/>
              </a:rPr>
              <a:t> </a:t>
            </a:r>
            <a:r>
              <a:rPr dirty="0" sz="750" spc="40">
                <a:latin typeface="Times New Roman"/>
                <a:cs typeface="Times New Roman"/>
              </a:rPr>
              <a:t>Region:06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830"/>
              </a:lnSpc>
            </a:pPr>
            <a:r>
              <a:rPr dirty="0" sz="700" spc="40">
                <a:latin typeface="Arial"/>
                <a:cs typeface="Arial"/>
              </a:rPr>
              <a:t>School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Year: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1799" y="1449422"/>
            <a:ext cx="3347720" cy="2044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ARP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2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 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7866" y="1690446"/>
            <a:ext cx="153543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100"/>
              </a:spcBef>
            </a:pPr>
            <a:r>
              <a:rPr dirty="0" sz="1050" spc="40">
                <a:latin typeface="Arial"/>
                <a:cs typeface="Arial"/>
              </a:rPr>
              <a:t>Program</a:t>
            </a:r>
            <a:r>
              <a:rPr dirty="0" sz="1050" spc="65">
                <a:latin typeface="Arial"/>
                <a:cs typeface="Arial"/>
              </a:rPr>
              <a:t> </a:t>
            </a:r>
            <a:r>
              <a:rPr dirty="0" sz="1050" spc="55">
                <a:latin typeface="Arial"/>
                <a:cs typeface="Arial"/>
              </a:rPr>
              <a:t>Description 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 spc="15">
                <a:latin typeface="Arial"/>
                <a:cs typeface="Arial"/>
              </a:rPr>
              <a:t>PS3013</a:t>
            </a:r>
            <a:r>
              <a:rPr dirty="0" sz="1050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-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 spc="50">
                <a:latin typeface="Arial"/>
                <a:cs typeface="Arial"/>
              </a:rPr>
              <a:t>Program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 spc="4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9443" y="27515"/>
            <a:ext cx="0" cy="1452245"/>
          </a:xfrm>
          <a:custGeom>
            <a:avLst/>
            <a:gdLst/>
            <a:ahLst/>
            <a:cxnLst/>
            <a:rect l="l" t="t" r="r" b="b"/>
            <a:pathLst>
              <a:path w="0" h="1452245">
                <a:moveTo>
                  <a:pt x="0" y="1451958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63191" y="1584821"/>
            <a:ext cx="0" cy="1891664"/>
          </a:xfrm>
          <a:custGeom>
            <a:avLst/>
            <a:gdLst/>
            <a:ahLst/>
            <a:cxnLst/>
            <a:rect l="l" t="t" r="r" b="b"/>
            <a:pathLst>
              <a:path w="0" h="1891664">
                <a:moveTo>
                  <a:pt x="0" y="1891668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3282" y="2074914"/>
            <a:ext cx="6888480" cy="0"/>
          </a:xfrm>
          <a:custGeom>
            <a:avLst/>
            <a:gdLst/>
            <a:ahLst/>
            <a:cxnLst/>
            <a:rect l="l" t="t" r="r" b="b"/>
            <a:pathLst>
              <a:path w="6888480" h="0">
                <a:moveTo>
                  <a:pt x="0" y="0"/>
                </a:moveTo>
                <a:lnTo>
                  <a:pt x="6887884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27017" y="2152779"/>
          <a:ext cx="6783070" cy="6296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8465"/>
              </a:tblGrid>
              <a:tr h="121348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5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dirty="0" sz="7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Planning</a:t>
                      </a:r>
                      <a:r>
                        <a:rPr dirty="0" baseline="3968" sz="1050" spc="11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22">
                          <a:latin typeface="Arial"/>
                          <a:cs typeface="Arial"/>
                        </a:rPr>
                        <a:t>for,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coordinating,</a:t>
                      </a:r>
                      <a:r>
                        <a:rPr dirty="0" baseline="3968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and</a:t>
                      </a:r>
                      <a:r>
                        <a:rPr dirty="0" baseline="3968" sz="1050" spc="-89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baseline="3968" sz="1050" spc="89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during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long-term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closures,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baseline="3968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providing</a:t>
                      </a:r>
                      <a:r>
                        <a:rPr dirty="0" baseline="3968" sz="1050" spc="-2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meals</a:t>
                      </a:r>
                      <a:r>
                        <a:rPr dirty="0" baseline="3968" sz="1050" spc="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to</a:t>
                      </a:r>
                      <a:r>
                        <a:rPr dirty="0" baseline="3968" sz="10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eligible</a:t>
                      </a:r>
                      <a:r>
                        <a:rPr dirty="0" baseline="3968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students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baseline="-8771" sz="1425" spc="52">
                          <a:latin typeface="Arial"/>
                          <a:cs typeface="Arial"/>
                        </a:rPr>
                        <a:t>0 </a:t>
                      </a:r>
                      <a:r>
                        <a:rPr dirty="0" baseline="-8771" sz="1425" spc="42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095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baseline="-10582" sz="1575" spc="22">
                          <a:latin typeface="Arial"/>
                          <a:cs typeface="Arial"/>
                        </a:rPr>
                        <a:t>0 </a:t>
                      </a:r>
                      <a:r>
                        <a:rPr dirty="0" baseline="-10582" sz="1575" spc="1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baseline="-11111" sz="1500" spc="-112">
                          <a:latin typeface="Arial"/>
                          <a:cs typeface="Arial"/>
                        </a:rPr>
                        <a:t>Cl</a:t>
                      </a:r>
                      <a:r>
                        <a:rPr dirty="0" baseline="-11111" sz="1500" spc="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20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5">
                          <a:latin typeface="Times New Roman"/>
                          <a:cs typeface="Times New Roman"/>
                        </a:rPr>
                        <a:t>[l   </a:t>
                      </a:r>
                      <a:r>
                        <a:rPr dirty="0" sz="7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baseline="-10582" sz="1575" spc="22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dirty="0" baseline="-10582" sz="1575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baseline="-10101" sz="1650" spc="-157" i="1">
                          <a:latin typeface="Arial"/>
                          <a:cs typeface="Arial"/>
                        </a:rPr>
                        <a:t>iiJ</a:t>
                      </a:r>
                      <a:r>
                        <a:rPr dirty="0" baseline="-10101" sz="1650" spc="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N/A-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this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50" spc="5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dirty="0" sz="7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Planning</a:t>
                      </a:r>
                      <a:r>
                        <a:rPr dirty="0" baseline="3968" sz="1050" spc="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for,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coordinating,</a:t>
                      </a:r>
                      <a:r>
                        <a:rPr dirty="0" baseline="3968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and</a:t>
                      </a:r>
                      <a:r>
                        <a:rPr dirty="0" baseline="3968" sz="1050" spc="-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baseline="3968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long-term</a:t>
                      </a:r>
                      <a:r>
                        <a:rPr dirty="0" baseline="3968" sz="1050" spc="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closures,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7936" sz="1050" spc="209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7936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providing</a:t>
                      </a:r>
                      <a:r>
                        <a:rPr dirty="0" baseline="7936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-7">
                          <a:latin typeface="Arial"/>
                          <a:cs typeface="Arial"/>
                        </a:rPr>
                        <a:t>technology</a:t>
                      </a:r>
                      <a:r>
                        <a:rPr dirty="0" baseline="7936" sz="105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for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online</a:t>
                      </a:r>
                      <a:r>
                        <a:rPr dirty="0" baseline="7936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learning</a:t>
                      </a:r>
                      <a:r>
                        <a:rPr dirty="0" baseline="7936" sz="1050" spc="37">
                          <a:latin typeface="Arial"/>
                          <a:cs typeface="Arial"/>
                        </a:rPr>
                        <a:t> to</a:t>
                      </a:r>
                      <a:r>
                        <a:rPr dirty="0" baseline="7936" sz="1050" spc="-2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all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 students</a:t>
                      </a:r>
                      <a:endParaRPr baseline="7936" sz="1050">
                        <a:latin typeface="Arial"/>
                        <a:cs typeface="Arial"/>
                      </a:endParaRPr>
                    </a:p>
                    <a:p>
                      <a:pPr marL="218440">
                        <a:lnSpc>
                          <a:spcPts val="1060"/>
                        </a:lnSpc>
                        <a:spcBef>
                          <a:spcPts val="40"/>
                        </a:spcBef>
                      </a:pPr>
                      <a:r>
                        <a:rPr dirty="0" baseline="-8333" sz="1500" spc="15">
                          <a:latin typeface="Arial"/>
                          <a:cs typeface="Arial"/>
                        </a:rPr>
                        <a:t>7</a:t>
                      </a:r>
                      <a:r>
                        <a:rPr dirty="0" baseline="-8333" sz="1500" spc="41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9390">
                        <a:lnSpc>
                          <a:spcPts val="1340"/>
                        </a:lnSpc>
                      </a:pPr>
                      <a:r>
                        <a:rPr dirty="0" baseline="-7662" sz="2175" spc="-82">
                          <a:latin typeface="Times New Roman"/>
                          <a:cs typeface="Times New Roman"/>
                        </a:rPr>
                        <a:t>:J</a:t>
                      </a:r>
                      <a:r>
                        <a:rPr dirty="0" baseline="-7662" sz="2175" spc="18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4629">
                        <a:lnSpc>
                          <a:spcPts val="1660"/>
                        </a:lnSpc>
                      </a:pPr>
                      <a:r>
                        <a:rPr dirty="0" baseline="-6944" sz="2400" spc="-37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6944" sz="24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ts val="765"/>
                        </a:lnSpc>
                        <a:spcBef>
                          <a:spcPts val="285"/>
                        </a:spcBef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,"] </a:t>
                      </a:r>
                      <a:r>
                        <a:rPr dirty="0" sz="8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01930">
                        <a:lnSpc>
                          <a:spcPts val="1725"/>
                        </a:lnSpc>
                      </a:pPr>
                      <a:r>
                        <a:rPr dirty="0" baseline="-6944" sz="2400" spc="-165">
                          <a:latin typeface="Times New Roman"/>
                          <a:cs typeface="Times New Roman"/>
                        </a:rPr>
                        <a:t>:J</a:t>
                      </a:r>
                      <a:r>
                        <a:rPr dirty="0" baseline="-6944" sz="2400" spc="17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NIA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348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12.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Planning</a:t>
                      </a:r>
                      <a:r>
                        <a:rPr dirty="0" baseline="3968" sz="105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for,</a:t>
                      </a:r>
                      <a:r>
                        <a:rPr dirty="0" baseline="3968" sz="1050" spc="-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coordinating,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and</a:t>
                      </a:r>
                      <a:r>
                        <a:rPr dirty="0" baseline="3968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baseline="3968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baseline="3968" sz="1050" spc="-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long-term</a:t>
                      </a:r>
                      <a:r>
                        <a:rPr dirty="0" baseline="3968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closures,</a:t>
                      </a:r>
                      <a:r>
                        <a:rPr dirty="0" baseline="3968" sz="1050" spc="89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7936" sz="1050" spc="14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30">
                          <a:latin typeface="Arial"/>
                          <a:cs typeface="Arial"/>
                        </a:rPr>
                        <a:t>how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to</a:t>
                      </a:r>
                      <a:r>
                        <a:rPr dirty="0" baseline="7936" sz="105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provide</a:t>
                      </a:r>
                      <a:r>
                        <a:rPr dirty="0" baseline="7936" sz="1050" spc="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guidance</a:t>
                      </a:r>
                      <a:r>
                        <a:rPr dirty="0" baseline="7936" sz="1050" spc="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for</a:t>
                      </a:r>
                      <a:r>
                        <a:rPr dirty="0" baseline="7936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carrying</a:t>
                      </a:r>
                      <a:r>
                        <a:rPr dirty="0" baseline="7936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out</a:t>
                      </a:r>
                      <a:r>
                        <a:rPr dirty="0" baseline="7936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requirements</a:t>
                      </a:r>
                      <a:r>
                        <a:rPr dirty="0" baseline="7936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under</a:t>
                      </a:r>
                      <a:r>
                        <a:rPr dirty="0" baseline="7936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30">
                          <a:latin typeface="Arial"/>
                          <a:cs typeface="Arial"/>
                        </a:rPr>
                        <a:t>IDEA</a:t>
                      </a:r>
                      <a:endParaRPr baseline="7936" sz="1050">
                        <a:latin typeface="Arial"/>
                        <a:cs typeface="Arial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525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3071" sz="1275" spc="-7"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dirty="0" baseline="-13071" sz="1275" spc="-217"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••</a:t>
                      </a: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525" spc="-4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baseline="-23809" sz="525" i="1"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dirty="0" baseline="-23809" sz="525" spc="-5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baseline="-13227" sz="1575" spc="22">
                          <a:latin typeface="Times New Roman"/>
                          <a:cs typeface="Times New Roman"/>
                        </a:rPr>
                        <a:t>lJ</a:t>
                      </a:r>
                      <a:r>
                        <a:rPr dirty="0" baseline="-13227" sz="1575" spc="3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baseline="-5847" sz="1425" spc="15">
                          <a:latin typeface="Arial"/>
                          <a:cs typeface="Arial"/>
                        </a:rPr>
                        <a:t>LI</a:t>
                      </a:r>
                      <a:r>
                        <a:rPr dirty="0" baseline="-5847" sz="1425" spc="2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baseline="-10582" sz="1575" spc="3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dirty="0" baseline="-10582" sz="1575" spc="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-12626" sz="1650" spc="22">
                          <a:latin typeface="Arial"/>
                          <a:cs typeface="Arial"/>
                        </a:rPr>
                        <a:t>0 </a:t>
                      </a:r>
                      <a:r>
                        <a:rPr dirty="0" baseline="-12626" sz="1650" spc="6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24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baseline="-11695" sz="1425" spc="-270">
                          <a:latin typeface="Arial"/>
                          <a:cs typeface="Arial"/>
                        </a:rPr>
                        <a:t>'.?1</a:t>
                      </a:r>
                      <a:r>
                        <a:rPr dirty="0" baseline="-11695" sz="1425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expend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7785">
                <a:tc>
                  <a:txBody>
                    <a:bodyPr/>
                    <a:lstStyle/>
                    <a:p>
                      <a:pPr marL="207010" marR="316230" indent="-158750">
                        <a:lnSpc>
                          <a:spcPts val="790"/>
                        </a:lnSpc>
                        <a:spcBef>
                          <a:spcPts val="484"/>
                        </a:spcBef>
                      </a:pPr>
                      <a:r>
                        <a:rPr dirty="0" sz="750" spc="5">
                          <a:latin typeface="Times New Roman"/>
                          <a:cs typeface="Times New Roman"/>
                        </a:rPr>
                        <a:t>13.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Planning </a:t>
                      </a:r>
                      <a:r>
                        <a:rPr dirty="0" baseline="3968" sz="1050" spc="-22">
                          <a:latin typeface="Arial"/>
                          <a:cs typeface="Arial"/>
                        </a:rPr>
                        <a:t>for,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coordinating,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implementing activities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during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long-term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closures,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7936" sz="1050" spc="30">
                          <a:latin typeface="Arial"/>
                          <a:cs typeface="Arial"/>
                        </a:rPr>
                        <a:t>how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to ensure other </a:t>
                      </a:r>
                      <a:r>
                        <a:rPr dirty="0" baseline="7936" sz="1050">
                          <a:latin typeface="Arial"/>
                          <a:cs typeface="Arial"/>
                        </a:rPr>
                        <a:t>educational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services </a:t>
                      </a:r>
                      <a:r>
                        <a:rPr dirty="0" baseline="7936" sz="1050" spc="22">
                          <a:latin typeface="Arial"/>
                          <a:cs typeface="Arial"/>
                        </a:rPr>
                        <a:t>can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continue </a:t>
                      </a:r>
                      <a:r>
                        <a:rPr dirty="0" baseline="7936" sz="1050" spc="37">
                          <a:latin typeface="Arial"/>
                          <a:cs typeface="Arial"/>
                        </a:rPr>
                        <a:t>to </a:t>
                      </a:r>
                      <a:r>
                        <a:rPr dirty="0" baseline="7936" sz="1050" spc="52">
                          <a:latin typeface="Arial"/>
                          <a:cs typeface="Arial"/>
                        </a:rPr>
                        <a:t>be </a:t>
                      </a:r>
                      <a:r>
                        <a:rPr dirty="0" baseline="7936" sz="1050" spc="7">
                          <a:latin typeface="Arial"/>
                          <a:cs typeface="Arial"/>
                        </a:rPr>
                        <a:t>provided </a:t>
                      </a:r>
                      <a:r>
                        <a:rPr dirty="0" baseline="7936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consistent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Federal,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State,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local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requirements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7965">
                        <a:lnSpc>
                          <a:spcPts val="1300"/>
                        </a:lnSpc>
                      </a:pPr>
                      <a:r>
                        <a:rPr dirty="0" baseline="-9661" sz="1725" spc="-315">
                          <a:latin typeface="Times New Roman"/>
                          <a:cs typeface="Times New Roman"/>
                        </a:rPr>
                        <a:t>CJ</a:t>
                      </a:r>
                      <a:r>
                        <a:rPr dirty="0" baseline="-9661" sz="1725" spc="-23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baseline="-11111" sz="1500" spc="-44">
                          <a:latin typeface="Arial"/>
                          <a:cs typeface="Arial"/>
                        </a:rPr>
                        <a:t>Ci</a:t>
                      </a:r>
                      <a:r>
                        <a:rPr dirty="0" baseline="-11111" sz="1500" spc="18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95605" algn="l"/>
                        </a:tabLst>
                      </a:pPr>
                      <a:r>
                        <a:rPr dirty="0" baseline="-7936" sz="1575" spc="6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baseline="-6944" sz="1200" spc="7">
                          <a:latin typeface="Arial"/>
                          <a:cs typeface="Arial"/>
                        </a:rPr>
                        <a:t>l,J</a:t>
                      </a:r>
                      <a:r>
                        <a:rPr dirty="0" baseline="-6944" sz="1200" spc="3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395605" algn="l"/>
                        </a:tabLst>
                      </a:pPr>
                      <a:r>
                        <a:rPr dirty="0" baseline="-10582" sz="1575" spc="6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2023 2024,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l,t)</a:t>
                      </a:r>
                      <a:r>
                        <a:rPr dirty="0" sz="800" spc="17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67">
                          <a:latin typeface="Arial"/>
                          <a:cs typeface="Arial"/>
                        </a:rPr>
                        <a:t>N/A-</a:t>
                      </a:r>
                      <a:r>
                        <a:rPr dirty="0" baseline="3968" sz="105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baseline="3968" sz="1050" spc="-8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not</a:t>
                      </a:r>
                      <a:r>
                        <a:rPr dirty="0" baseline="3968" sz="105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baseline="3968" sz="10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baseline="3968" sz="105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52">
                          <a:latin typeface="Arial"/>
                          <a:cs typeface="Arial"/>
                        </a:rPr>
                        <a:t>on</a:t>
                      </a:r>
                      <a:r>
                        <a:rPr dirty="0" baseline="3968" sz="105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this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activity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8895">
                <a:tc>
                  <a:txBody>
                    <a:bodyPr/>
                    <a:lstStyle/>
                    <a:p>
                      <a:pPr marL="217170" marR="346075" indent="-160020">
                        <a:lnSpc>
                          <a:spcPts val="790"/>
                        </a:lnSpc>
                        <a:spcBef>
                          <a:spcPts val="450"/>
                        </a:spcBef>
                      </a:pPr>
                      <a:r>
                        <a:rPr dirty="0" sz="750" spc="5">
                          <a:latin typeface="Times New Roman"/>
                          <a:cs typeface="Times New Roman"/>
                        </a:rPr>
                        <a:t>14.</a:t>
                      </a:r>
                      <a:r>
                        <a:rPr dirty="0" sz="75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Purchasing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educational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technology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(hardware,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software,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connectivity)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for students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that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aids 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in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regular/substantive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educational interaction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between </a:t>
                      </a:r>
                      <a:r>
                        <a:rPr dirty="0" baseline="3968" sz="1050" spc="-2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instructors,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low-income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and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SVVD,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include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assislive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technology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adaptive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equipment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006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baseline="-6944" sz="1200" spc="-209">
                          <a:latin typeface="Arial"/>
                          <a:cs typeface="Arial"/>
                        </a:rPr>
                        <a:t>1£1</a:t>
                      </a:r>
                      <a:r>
                        <a:rPr dirty="0" baseline="-6944" sz="1200" spc="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8760">
                        <a:lnSpc>
                          <a:spcPts val="1055"/>
                        </a:lnSpc>
                        <a:spcBef>
                          <a:spcPts val="210"/>
                        </a:spcBef>
                      </a:pPr>
                      <a:r>
                        <a:rPr dirty="0" baseline="-11111" sz="1500" spc="7">
                          <a:latin typeface="Arial"/>
                          <a:cs typeface="Arial"/>
                        </a:rPr>
                        <a:t>iJ</a:t>
                      </a:r>
                      <a:r>
                        <a:rPr dirty="0" baseline="-11111" sz="1500" spc="35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2022,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38125">
                        <a:lnSpc>
                          <a:spcPts val="1390"/>
                        </a:lnSpc>
                      </a:pPr>
                      <a:r>
                        <a:rPr dirty="0" baseline="-14814" sz="2250" spc="30">
                          <a:latin typeface="Arial"/>
                          <a:cs typeface="Arial"/>
                        </a:rPr>
                        <a:t>□</a:t>
                      </a:r>
                      <a:r>
                        <a:rPr dirty="0" baseline="-14814" sz="22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47015">
                        <a:lnSpc>
                          <a:spcPts val="1630"/>
                        </a:lnSpc>
                      </a:pPr>
                      <a:r>
                        <a:rPr dirty="0" baseline="-6944" sz="2400" spc="-82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6944" sz="2400" spc="14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 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44475">
                        <a:lnSpc>
                          <a:spcPts val="1295"/>
                        </a:lnSpc>
                      </a:pPr>
                      <a:r>
                        <a:rPr dirty="0" baseline="-10101" sz="1650" spc="-67">
                          <a:latin typeface="Times New Roman"/>
                          <a:cs typeface="Times New Roman"/>
                        </a:rPr>
                        <a:t>JJ</a:t>
                      </a:r>
                      <a:r>
                        <a:rPr dirty="0" baseline="-10101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funds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3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4879" y="466230"/>
            <a:ext cx="297751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75">
                <a:latin typeface="Arial"/>
                <a:cs typeface="Arial"/>
              </a:rPr>
              <a:t>last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Updated </a:t>
            </a:r>
            <a:r>
              <a:rPr dirty="0" sz="700" spc="-5">
                <a:latin typeface="Arial"/>
                <a:cs typeface="Arial"/>
              </a:rPr>
              <a:t>Date/Time: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01/05/202210:22AM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by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user: </a:t>
            </a:r>
            <a:r>
              <a:rPr dirty="0" sz="700" spc="15">
                <a:latin typeface="Arial"/>
                <a:cs typeface="Arial"/>
              </a:rPr>
              <a:t>rachel.workman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766" y="661620"/>
            <a:ext cx="111252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Status</a:t>
            </a:r>
            <a:r>
              <a:rPr dirty="0" sz="700" spc="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0568" y="661620"/>
            <a:ext cx="35560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0674" y="661620"/>
            <a:ext cx="118745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00" spc="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ID:0028840268320101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193" y="883548"/>
            <a:ext cx="111633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85" b="1">
                <a:latin typeface="Arial"/>
                <a:cs typeface="Arial"/>
              </a:rPr>
              <a:t>eGrants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066" y="1107856"/>
            <a:ext cx="1123950" cy="31115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400"/>
              </a:spcBef>
            </a:pPr>
            <a:r>
              <a:rPr dirty="0" sz="650" spc="-45">
                <a:latin typeface="Times New Roman"/>
                <a:cs typeface="Times New Roman"/>
              </a:rPr>
              <a:t>TEXAS</a:t>
            </a:r>
            <a:r>
              <a:rPr dirty="0" sz="650" spc="165">
                <a:latin typeface="Times New Roman"/>
                <a:cs typeface="Times New Roman"/>
              </a:rPr>
              <a:t> </a:t>
            </a:r>
            <a:r>
              <a:rPr dirty="0" sz="650" spc="-40">
                <a:latin typeface="Times New Roman"/>
                <a:cs typeface="Times New Roman"/>
              </a:rPr>
              <a:t>EDUCATION</a:t>
            </a:r>
            <a:r>
              <a:rPr dirty="0" sz="650" spc="220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700" spc="20">
                <a:latin typeface="Arial"/>
                <a:cs typeface="Arial"/>
              </a:rPr>
              <a:t>SAS#: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40364" y="933423"/>
            <a:ext cx="1292860" cy="3479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75"/>
              </a:spcBef>
            </a:pPr>
            <a:r>
              <a:rPr dirty="0" sz="700" spc="30">
                <a:latin typeface="Arial"/>
                <a:cs typeface="Arial"/>
              </a:rPr>
              <a:t>Organization: </a:t>
            </a:r>
            <a:r>
              <a:rPr dirty="0" sz="700" spc="5">
                <a:latin typeface="Arial"/>
                <a:cs typeface="Arial"/>
              </a:rPr>
              <a:t>BREMOND </a:t>
            </a:r>
            <a:r>
              <a:rPr dirty="0" sz="700" spc="15">
                <a:latin typeface="Arial"/>
                <a:cs typeface="Arial"/>
              </a:rPr>
              <a:t>ISD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NIA</a:t>
            </a:r>
            <a:endParaRPr sz="700">
              <a:latin typeface="Arial"/>
              <a:cs typeface="Arial"/>
            </a:endParaRPr>
          </a:p>
          <a:p>
            <a:pPr marL="16510">
              <a:lnSpc>
                <a:spcPts val="830"/>
              </a:lnSpc>
            </a:pPr>
            <a:r>
              <a:rPr dirty="0" sz="700" spc="25">
                <a:latin typeface="Arial"/>
                <a:cs typeface="Arial"/>
              </a:rPr>
              <a:t>Vendor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ID: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1746000397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92017" y="928842"/>
            <a:ext cx="1053465" cy="3479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2540">
              <a:lnSpc>
                <a:spcPct val="103000"/>
              </a:lnSpc>
              <a:spcBef>
                <a:spcPts val="75"/>
              </a:spcBef>
            </a:pPr>
            <a:r>
              <a:rPr dirty="0" sz="700" spc="35">
                <a:latin typeface="Arial"/>
                <a:cs typeface="Arial"/>
              </a:rPr>
              <a:t>County </a:t>
            </a:r>
            <a:r>
              <a:rPr dirty="0" sz="700" spc="40">
                <a:latin typeface="Arial"/>
                <a:cs typeface="Arial"/>
              </a:rPr>
              <a:t>District: </a:t>
            </a:r>
            <a:r>
              <a:rPr dirty="0" sz="700" spc="5">
                <a:latin typeface="Arial"/>
                <a:cs typeface="Arial"/>
              </a:rPr>
              <a:t>198901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ESC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Region:06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30"/>
              </a:lnSpc>
            </a:pPr>
            <a:r>
              <a:rPr dirty="0" sz="700" spc="40">
                <a:latin typeface="Arial"/>
                <a:cs typeface="Arial"/>
              </a:rPr>
              <a:t>School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Year: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73468" y="1435681"/>
            <a:ext cx="3340100" cy="2044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0" b="1">
                <a:solidFill>
                  <a:srgbClr val="FFFFFF"/>
                </a:solidFill>
                <a:latin typeface="Arial"/>
                <a:cs typeface="Arial"/>
              </a:rPr>
              <a:t>ARR</a:t>
            </a:r>
            <a:r>
              <a:rPr dirty="0" sz="105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5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75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2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Grant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4652" y="1676706"/>
            <a:ext cx="1529715" cy="35115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73025">
              <a:lnSpc>
                <a:spcPct val="103000"/>
              </a:lnSpc>
              <a:spcBef>
                <a:spcPts val="65"/>
              </a:spcBef>
            </a:pPr>
            <a:r>
              <a:rPr dirty="0" sz="1050" spc="5" b="1">
                <a:latin typeface="Arial"/>
                <a:cs typeface="Arial"/>
              </a:rPr>
              <a:t>Program</a:t>
            </a:r>
            <a:r>
              <a:rPr dirty="0" sz="1050" spc="10" b="1">
                <a:latin typeface="Arial"/>
                <a:cs typeface="Arial"/>
              </a:rPr>
              <a:t> </a:t>
            </a:r>
            <a:r>
              <a:rPr dirty="0" sz="1050" spc="5" b="1">
                <a:latin typeface="Arial"/>
                <a:cs typeface="Arial"/>
              </a:rPr>
              <a:t>Description </a:t>
            </a:r>
            <a:r>
              <a:rPr dirty="0" sz="1050" spc="1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RS3013</a:t>
            </a:r>
            <a:r>
              <a:rPr dirty="0" sz="1050" spc="40" b="1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-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5" b="1">
                <a:latin typeface="Arial"/>
                <a:cs typeface="Arial"/>
              </a:rPr>
              <a:t>Program</a:t>
            </a:r>
            <a:r>
              <a:rPr dirty="0" sz="1050" spc="45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Rian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8608" y="265691"/>
            <a:ext cx="0" cy="549910"/>
          </a:xfrm>
          <a:custGeom>
            <a:avLst/>
            <a:gdLst/>
            <a:ahLst/>
            <a:cxnLst/>
            <a:rect l="l" t="t" r="r" b="b"/>
            <a:pathLst>
              <a:path w="0" h="549910">
                <a:moveTo>
                  <a:pt x="0" y="54963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67773" y="1456572"/>
            <a:ext cx="0" cy="403225"/>
          </a:xfrm>
          <a:custGeom>
            <a:avLst/>
            <a:gdLst/>
            <a:ahLst/>
            <a:cxnLst/>
            <a:rect l="l" t="t" r="r" b="b"/>
            <a:pathLst>
              <a:path w="0" h="403225">
                <a:moveTo>
                  <a:pt x="0" y="403067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1613" y="2074914"/>
            <a:ext cx="6892925" cy="0"/>
          </a:xfrm>
          <a:custGeom>
            <a:avLst/>
            <a:gdLst/>
            <a:ahLst/>
            <a:cxnLst/>
            <a:rect l="l" t="t" r="r" b="b"/>
            <a:pathLst>
              <a:path w="6892925" h="0">
                <a:moveTo>
                  <a:pt x="0" y="0"/>
                </a:moveTo>
                <a:lnTo>
                  <a:pt x="6892467" y="0"/>
                </a:lnTo>
              </a:path>
            </a:pathLst>
          </a:custGeom>
          <a:ln w="32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6182" y="2166520"/>
          <a:ext cx="6769100" cy="3860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5130"/>
              </a:tblGrid>
              <a:tr h="1213485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750" spc="15">
                          <a:latin typeface="Times New Roman"/>
                          <a:cs typeface="Times New Roman"/>
                        </a:rPr>
                        <a:t>15.</a:t>
                      </a:r>
                      <a:r>
                        <a:rPr dirty="0" sz="7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Providing</a:t>
                      </a:r>
                      <a:r>
                        <a:rPr dirty="0" baseline="3968" sz="10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mental</a:t>
                      </a:r>
                      <a:r>
                        <a:rPr dirty="0" baseline="3968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seivices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and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supports,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baseline="3968" sz="1050" spc="-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implementation</a:t>
                      </a:r>
                      <a:r>
                        <a:rPr dirty="0" baseline="3968" sz="1050" spc="-9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of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evidence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based</a:t>
                      </a:r>
                      <a:r>
                        <a:rPr dirty="0" baseline="3968" sz="1050" spc="-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full-service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community</a:t>
                      </a:r>
                      <a:r>
                        <a:rPr dirty="0" baseline="3968" sz="1050" spc="12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schools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baseline="-8771" sz="1425" spc="-187">
                          <a:latin typeface="Arial"/>
                          <a:cs typeface="Arial"/>
                        </a:rPr>
                        <a:t>:!?i</a:t>
                      </a:r>
                      <a:r>
                        <a:rPr dirty="0" baseline="-8771" sz="1425" spc="89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00" spc="-145">
                          <a:latin typeface="Times New Roman"/>
                          <a:cs typeface="Times New Roman"/>
                        </a:rPr>
                        <a:t>!.i:J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baseline="3968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2021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7170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850" spc="-40">
                          <a:latin typeface="Arial"/>
                          <a:cs typeface="Arial"/>
                        </a:rPr>
                        <a:t>l,'J</a:t>
                      </a:r>
                      <a:r>
                        <a:rPr dirty="0" sz="850" spc="17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6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2023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20979">
                        <a:lnSpc>
                          <a:spcPts val="725"/>
                        </a:lnSpc>
                        <a:spcBef>
                          <a:spcPts val="3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2; </a:t>
                      </a:r>
                      <a:r>
                        <a:rPr dirty="0" sz="8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baseline="3968" sz="10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(carryover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period)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24154">
                        <a:lnSpc>
                          <a:spcPts val="1805"/>
                        </a:lnSpc>
                      </a:pPr>
                      <a:r>
                        <a:rPr dirty="0" baseline="-6349" sz="262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6349" sz="2625" spc="6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NIA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7785">
                <a:tc>
                  <a:txBody>
                    <a:bodyPr/>
                    <a:lstStyle/>
                    <a:p>
                      <a:pPr marL="195580" marR="87630" indent="-156845">
                        <a:lnSpc>
                          <a:spcPts val="790"/>
                        </a:lnSpc>
                        <a:spcBef>
                          <a:spcPts val="375"/>
                        </a:spcBef>
                      </a:pPr>
                      <a:r>
                        <a:rPr dirty="0" sz="750" spc="15">
                          <a:latin typeface="Times New Roman"/>
                          <a:cs typeface="Times New Roman"/>
                        </a:rPr>
                        <a:t>16.</a:t>
                      </a:r>
                      <a:r>
                        <a:rPr dirty="0" sz="75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Planning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baseline="3968" sz="1050" spc="-7">
                          <a:latin typeface="Arial"/>
                          <a:cs typeface="Arial"/>
                        </a:rPr>
                        <a:t>Implementing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activities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related 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to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 learning -- providing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classroom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instruction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or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online learning during summer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months and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addressing the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low-income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students,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SWD,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English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!earners,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migrant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care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800" spc="-50">
                          <a:latin typeface="Arial"/>
                          <a:cs typeface="Arial"/>
                        </a:rPr>
                        <a:t>(,'.I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Pre-award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-10">
                          <a:latin typeface="Arial"/>
                          <a:cs typeface="Arial"/>
                        </a:rPr>
                        <a:t>(tJ</a:t>
                      </a:r>
                      <a:r>
                        <a:rPr dirty="0" sz="750" spc="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7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baseline="-6172" sz="1350" spc="-179">
                          <a:latin typeface="Arial"/>
                          <a:cs typeface="Arial"/>
                        </a:rPr>
                        <a:t>(?J</a:t>
                      </a:r>
                      <a:r>
                        <a:rPr dirty="0" baseline="-6172" sz="1350" spc="20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867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fifl</a:t>
                      </a:r>
                      <a:r>
                        <a:rPr dirty="0" sz="800" spc="18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2024</a:t>
                      </a:r>
                      <a:r>
                        <a:rPr dirty="0" baseline="3968" sz="10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period)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baseline="-7246" sz="1725" spc="-7">
                          <a:latin typeface="Courier New"/>
                          <a:cs typeface="Courier New"/>
                        </a:rPr>
                        <a:t>C</a:t>
                      </a:r>
                      <a:r>
                        <a:rPr dirty="0" baseline="-7246" sz="1725">
                          <a:latin typeface="Courier New"/>
                          <a:cs typeface="Courier New"/>
                        </a:rPr>
                        <a:t>J</a:t>
                      </a:r>
                      <a:r>
                        <a:rPr dirty="0" baseline="-7246" sz="1725" spc="-31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8895">
                <a:tc>
                  <a:txBody>
                    <a:bodyPr/>
                    <a:lstStyle/>
                    <a:p>
                      <a:pPr marL="200025" marR="233679" indent="-155575">
                        <a:lnSpc>
                          <a:spcPts val="830"/>
                        </a:lnSpc>
                        <a:spcBef>
                          <a:spcPts val="270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17.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Planning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and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related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...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supplemental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afterschool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programs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--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providing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classroom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instruction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online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learning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...</a:t>
                      </a:r>
                      <a:r>
                        <a:rPr dirty="0" baseline="3968" sz="1050" spc="179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>
                          <a:latin typeface="Arial"/>
                          <a:cs typeface="Arial"/>
                        </a:rPr>
                        <a:t>addressing</a:t>
                      </a:r>
                      <a:r>
                        <a:rPr dirty="0" baseline="3968" sz="10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22">
                          <a:latin typeface="Arial"/>
                          <a:cs typeface="Arial"/>
                        </a:rPr>
                        <a:t>the </a:t>
                      </a:r>
                      <a:r>
                        <a:rPr dirty="0" baseline="3968" sz="10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low-income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students,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SWD, Engllsh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!earners,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migrant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students,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care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35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baseline="-5847" sz="1425" spc="-89">
                          <a:latin typeface="Arial"/>
                          <a:cs typeface="Arial"/>
                        </a:rPr>
                        <a:t>;tJ</a:t>
                      </a:r>
                      <a:r>
                        <a:rPr dirty="0" baseline="-5847" sz="1425" spc="-8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00" spc="-140">
                          <a:latin typeface="Times New Roman"/>
                          <a:cs typeface="Times New Roman"/>
                        </a:rPr>
                        <a:t>1:;,1</a:t>
                      </a:r>
                      <a:r>
                        <a:rPr dirty="0" sz="9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 Including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900" spc="-70">
                          <a:latin typeface="Times New Roman"/>
                          <a:cs typeface="Times New Roman"/>
                        </a:rPr>
                        <a:t>(:(j</a:t>
                      </a:r>
                      <a:r>
                        <a:rPr dirty="0" sz="9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baseline="3968" sz="1050" spc="-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baseline="3968" sz="1050" spc="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baseline="3968" sz="1050" spc="3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968" sz="1050" spc="15">
                          <a:latin typeface="Arial"/>
                          <a:cs typeface="Arial"/>
                        </a:rPr>
                        <a:t>2022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baseline="-9259" sz="1350" spc="-142">
                          <a:latin typeface="Times New Roman"/>
                          <a:cs typeface="Times New Roman"/>
                        </a:rPr>
                        <a:t>!i':1</a:t>
                      </a:r>
                      <a:r>
                        <a:rPr dirty="0" baseline="-9259" sz="1350" spc="30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65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baseline="-5555" sz="1500" spc="-172" i="1">
                          <a:latin typeface="Times New Roman"/>
                          <a:cs typeface="Times New Roman"/>
                        </a:rPr>
                        <a:t>'.'.li</a:t>
                      </a:r>
                      <a:r>
                        <a:rPr dirty="0" baseline="-5555" sz="1500" spc="2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-8333" sz="1500" spc="-7">
                          <a:latin typeface="Arial"/>
                          <a:cs typeface="Arial"/>
                        </a:rPr>
                        <a:t>I.</a:t>
                      </a:r>
                      <a:r>
                        <a:rPr dirty="0" baseline="-8333" sz="1500"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-8333" sz="15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8333" sz="15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4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6991" y="466230"/>
            <a:ext cx="297180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Arial"/>
                <a:cs typeface="Arial"/>
              </a:rPr>
              <a:t>Last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Updated </a:t>
            </a:r>
            <a:r>
              <a:rPr dirty="0" sz="700" spc="-5">
                <a:latin typeface="Arial"/>
                <a:cs typeface="Arial"/>
              </a:rPr>
              <a:t>DatefTime: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01/05/202210:22AM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by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user:</a:t>
            </a:r>
            <a:r>
              <a:rPr dirty="0" sz="700" spc="15">
                <a:latin typeface="Arial"/>
                <a:cs typeface="Arial"/>
              </a:rPr>
              <a:t> rachel.workman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2097" y="661620"/>
            <a:ext cx="111252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Status: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8899" y="661620"/>
            <a:ext cx="351155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4422" y="661620"/>
            <a:ext cx="1183005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700" spc="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ID.0028840268320101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539" y="834436"/>
            <a:ext cx="1119505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135">
                <a:latin typeface="Times New Roman"/>
                <a:cs typeface="Times New Roman"/>
              </a:rPr>
              <a:t>eGrants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397" y="1112108"/>
            <a:ext cx="1119505" cy="30226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365"/>
              </a:spcBef>
            </a:pPr>
            <a:r>
              <a:rPr dirty="0" sz="650" spc="-45">
                <a:latin typeface="Times New Roman"/>
                <a:cs typeface="Times New Roman"/>
              </a:rPr>
              <a:t>TEXAS</a:t>
            </a:r>
            <a:r>
              <a:rPr dirty="0" sz="650" spc="130">
                <a:latin typeface="Times New Roman"/>
                <a:cs typeface="Times New Roman"/>
              </a:rPr>
              <a:t> </a:t>
            </a:r>
            <a:r>
              <a:rPr dirty="0" sz="650" spc="-35">
                <a:latin typeface="Times New Roman"/>
                <a:cs typeface="Times New Roman"/>
              </a:rPr>
              <a:t>EDUCATION</a:t>
            </a:r>
            <a:r>
              <a:rPr dirty="0" sz="650" spc="180">
                <a:latin typeface="Times New Roman"/>
                <a:cs typeface="Times New Roman"/>
              </a:rPr>
              <a:t> </a:t>
            </a:r>
            <a:r>
              <a:rPr dirty="0" sz="650" spc="-55">
                <a:latin typeface="Times New Roman"/>
                <a:cs typeface="Times New Roman"/>
              </a:rPr>
              <a:t>AGENCY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700" spc="15">
                <a:latin typeface="Arial"/>
                <a:cs typeface="Arial"/>
              </a:rPr>
              <a:t>SAS/I: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62759" y="938002"/>
            <a:ext cx="1283335" cy="3435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BREMOND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Campus/Site: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800" spc="-50" i="1">
                <a:latin typeface="Arial"/>
                <a:cs typeface="Arial"/>
              </a:rPr>
              <a:t>NIA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05"/>
              </a:lnSpc>
            </a:pPr>
            <a:r>
              <a:rPr dirty="0" sz="700" spc="15">
                <a:latin typeface="Arial"/>
                <a:cs typeface="Arial"/>
              </a:rPr>
              <a:t>Vendor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ID: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1746000397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0348" y="933423"/>
            <a:ext cx="1042669" cy="3435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2540">
              <a:lnSpc>
                <a:spcPts val="830"/>
              </a:lnSpc>
              <a:spcBef>
                <a:spcPts val="135"/>
              </a:spcBef>
            </a:pPr>
            <a:r>
              <a:rPr dirty="0" sz="700" spc="35">
                <a:latin typeface="Arial"/>
                <a:cs typeface="Arial"/>
              </a:rPr>
              <a:t>County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District: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198901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ESC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Region:06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ts val="805"/>
              </a:lnSpc>
            </a:pPr>
            <a:r>
              <a:rPr dirty="0" sz="700" spc="35">
                <a:latin typeface="Arial"/>
                <a:cs typeface="Arial"/>
              </a:rPr>
              <a:t>School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Year:</a:t>
            </a:r>
            <a:r>
              <a:rPr dirty="0" sz="700">
                <a:latin typeface="Arial"/>
                <a:cs typeface="Arial"/>
              </a:rPr>
              <a:t> 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1799" y="1442085"/>
            <a:ext cx="3340100" cy="1981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2020-2023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ARP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6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dirty="0" sz="115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Grant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1958" y="1674924"/>
            <a:ext cx="1527175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73025">
              <a:lnSpc>
                <a:spcPts val="1230"/>
              </a:lnSpc>
              <a:spcBef>
                <a:spcPts val="215"/>
              </a:spcBef>
            </a:pPr>
            <a:r>
              <a:rPr dirty="0" sz="1100" spc="15">
                <a:latin typeface="Arial"/>
                <a:cs typeface="Arial"/>
              </a:rPr>
              <a:t>Program </a:t>
            </a:r>
            <a:r>
              <a:rPr dirty="0" sz="1100" spc="30">
                <a:latin typeface="Arial"/>
                <a:cs typeface="Arial"/>
              </a:rPr>
              <a:t>Description 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PS3013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•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Program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Plan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599" y="2065753"/>
            <a:ext cx="6777897" cy="380165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765" y="2445919"/>
          <a:ext cx="6777990" cy="6007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4020"/>
              </a:tblGrid>
              <a:tr h="2019300">
                <a:tc>
                  <a:txBody>
                    <a:bodyPr/>
                    <a:lstStyle/>
                    <a:p>
                      <a:pPr marL="226695">
                        <a:lnSpc>
                          <a:spcPts val="825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Directions: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section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indicate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planned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uses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ARP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ESSER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Ill</a:t>
                      </a:r>
                      <a:r>
                        <a:rPr dirty="0" sz="7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LEA.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9870" marR="213995" indent="-635">
                        <a:lnSpc>
                          <a:spcPts val="83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Select the pre-award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and/or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school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year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{SY)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 has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expended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plans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 expend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activity.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least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one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must be selected,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multiple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SY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boxes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selected.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expending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activity,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"NIA",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be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sure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year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pre-award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box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selected.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Schoo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Yea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7845" marR="3855720">
                        <a:lnSpc>
                          <a:spcPts val="1700"/>
                        </a:lnSpc>
                        <a:spcBef>
                          <a:spcPts val="5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Pre-award,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March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13,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2020 -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application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submission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date.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78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2022.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3784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8480" marR="4003675" indent="3810">
                        <a:lnSpc>
                          <a:spcPct val="201799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{carryover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period).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funds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58750" marR="492759" indent="-118745">
                        <a:lnSpc>
                          <a:spcPts val="830"/>
                        </a:lnSpc>
                        <a:spcBef>
                          <a:spcPts val="2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Addressing !earning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loss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among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low-income students,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SWD, English learners,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racial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ethnic minorities, students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children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--Administering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using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high-quality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assessments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45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f,tl</a:t>
                      </a:r>
                      <a:r>
                        <a:rPr dirty="0" sz="85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'.   </a:t>
                      </a:r>
                      <a:r>
                        <a:rPr dirty="0" sz="7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2021-2022,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50" spc="-55">
                          <a:latin typeface="Arial"/>
                          <a:cs typeface="Arial"/>
                        </a:rPr>
                        <a:t>tl.l</a:t>
                      </a:r>
                      <a:r>
                        <a:rPr dirty="0" sz="10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-140">
                          <a:latin typeface="Times New Roman"/>
                          <a:cs typeface="Times New Roman"/>
                        </a:rPr>
                        <a:t>?.l</a:t>
                      </a:r>
                      <a:r>
                        <a:rPr dirty="0" sz="10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I]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9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NIA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3340">
                <a:tc>
                  <a:txBody>
                    <a:bodyPr/>
                    <a:lstStyle/>
                    <a:p>
                      <a:pPr marL="163195" marR="488315" indent="-116205">
                        <a:lnSpc>
                          <a:spcPts val="830"/>
                        </a:lnSpc>
                        <a:spcBef>
                          <a:spcPts val="270"/>
                        </a:spcBef>
                      </a:pPr>
                      <a:r>
                        <a:rPr dirty="0" sz="700" spc="10"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Addressing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learning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loss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among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LEA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tow-income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students,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SWD,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English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learners,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racial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ethnic minorities,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foster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--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Implementing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evidence-based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comprehensive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40">
                          <a:latin typeface="Arial"/>
                          <a:cs typeface="Arial"/>
                        </a:rPr>
                        <a:t>f?:I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349885" algn="l"/>
                        </a:tabLst>
                      </a:pPr>
                      <a:r>
                        <a:rPr dirty="0" sz="700">
                          <a:latin typeface="Arial"/>
                          <a:cs typeface="Arial"/>
                        </a:rPr>
                        <a:t>:	2020-2021,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700" spc="1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2022,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354330" algn="l"/>
                        </a:tabLst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;	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700" spc="35">
                          <a:latin typeface="Arial"/>
                          <a:cs typeface="Arial"/>
                        </a:rPr>
                        <a:t>l,t!</a:t>
                      </a:r>
                      <a:r>
                        <a:rPr dirty="0" sz="700" spc="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period)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Wil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expen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gran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acUvily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1755">
                <a:tc>
                  <a:txBody>
                    <a:bodyPr/>
                    <a:lstStyle/>
                    <a:p>
                      <a:pPr marL="172720" marR="483870" indent="-121920">
                        <a:lnSpc>
                          <a:spcPts val="830"/>
                        </a:lnSpc>
                        <a:spcBef>
                          <a:spcPts val="270"/>
                        </a:spcBef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Addressing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!earning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!ass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among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LEA students,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including low-income students,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SWD,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English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learners,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racial </a:t>
                      </a:r>
                      <a:r>
                        <a:rPr dirty="0" sz="750" spc="-4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ethnic minorities,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experiencing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homelessness,</a:t>
                      </a:r>
                      <a:r>
                        <a:rPr dirty="0" sz="7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foster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--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Providing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information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assistance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parents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families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on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effectively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supporting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students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(i:j</a:t>
                      </a:r>
                      <a:r>
                        <a:rPr dirty="0" sz="850" spc="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Pre-award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l?J</a:t>
                      </a:r>
                      <a:r>
                        <a:rPr dirty="0" sz="7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2020-2021,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8120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354330" algn="l"/>
                        </a:tabLst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:	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2021-2022,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2022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700" spc="-55">
                          <a:latin typeface="Arial"/>
                          <a:cs typeface="Arial"/>
                        </a:rPr>
                        <a:t>l,o/l</a:t>
                      </a:r>
                      <a:r>
                        <a:rPr dirty="0" sz="700" spc="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2022-2023,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3040" marR="4210050" indent="4445">
                        <a:lnSpc>
                          <a:spcPts val="1410"/>
                        </a:lnSpc>
                        <a:spcBef>
                          <a:spcPts val="100"/>
                        </a:spcBef>
                      </a:pPr>
                      <a:r>
                        <a:rPr dirty="0" sz="1000" spc="30">
                          <a:latin typeface="Arial"/>
                          <a:cs typeface="Arial"/>
                        </a:rPr>
                        <a:t>2l</a:t>
                      </a:r>
                      <a:r>
                        <a:rPr dirty="0" sz="10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2023-2024,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summer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(carryover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period)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I.]</a:t>
                      </a:r>
                      <a:r>
                        <a:rPr dirty="0" sz="7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NIA-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expend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grant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activity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767773" y="485546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80">
                <a:moveTo>
                  <a:pt x="0" y="512994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2357" y="1255038"/>
            <a:ext cx="0" cy="568325"/>
          </a:xfrm>
          <a:custGeom>
            <a:avLst/>
            <a:gdLst/>
            <a:ahLst/>
            <a:cxnLst/>
            <a:rect l="l" t="t" r="r" b="b"/>
            <a:pathLst>
              <a:path w="0" h="568325">
                <a:moveTo>
                  <a:pt x="0" y="567958"/>
                </a:moveTo>
                <a:lnTo>
                  <a:pt x="0" y="0"/>
                </a:lnTo>
              </a:path>
            </a:pathLst>
          </a:custGeom>
          <a:ln w="4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7825" y="461649"/>
            <a:ext cx="297180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Arial"/>
                <a:cs typeface="Arial"/>
              </a:rPr>
              <a:t>Last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Updated </a:t>
            </a:r>
            <a:r>
              <a:rPr dirty="0" sz="700" spc="-5">
                <a:latin typeface="Arial"/>
                <a:cs typeface="Arial"/>
              </a:rPr>
              <a:t>Date!Time: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01/05/2022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10:22AM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by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user: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rachel.workman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15"/>
              <a:t>Page</a:t>
            </a:r>
            <a:r>
              <a:rPr dirty="0" spc="-30"/>
              <a:t> </a:t>
            </a:r>
            <a:r>
              <a:rPr dirty="0" spc="20"/>
              <a:t>5</a:t>
            </a:r>
            <a:r>
              <a:rPr dirty="0" spc="85"/>
              <a:t> </a:t>
            </a:r>
            <a:r>
              <a:rPr dirty="0" spc="25"/>
              <a:t>of</a:t>
            </a:r>
            <a:r>
              <a:rPr dirty="0" spc="-50"/>
              <a:t> </a:t>
            </a:r>
            <a:r>
              <a:rPr dirty="0" spc="20"/>
              <a:t>10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2931" y="657040"/>
            <a:ext cx="111252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r>
              <a:rPr dirty="0" sz="7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Status·</a:t>
            </a:r>
            <a:r>
              <a:rPr dirty="0" sz="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9733" y="657040"/>
            <a:ext cx="351155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5">
                <a:solidFill>
                  <a:srgbClr val="FFFFFF"/>
                </a:solidFill>
                <a:latin typeface="Arial"/>
                <a:cs typeface="Arial"/>
              </a:rPr>
              <a:t>Formula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9840" y="657040"/>
            <a:ext cx="1192530" cy="1187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r>
              <a:rPr dirty="0" sz="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Arial"/>
                <a:cs typeface="Arial"/>
              </a:rPr>
              <a:t>ID:0026840268320101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92" y="836218"/>
            <a:ext cx="1116330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155">
                <a:latin typeface="Times New Roman"/>
                <a:cs typeface="Times New Roman"/>
              </a:rPr>
              <a:t>eGrants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231" y="1111471"/>
            <a:ext cx="1124585" cy="30289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385"/>
              </a:spcBef>
            </a:pPr>
            <a:r>
              <a:rPr dirty="0" sz="600" spc="-20">
                <a:latin typeface="Times New Roman"/>
                <a:cs typeface="Times New Roman"/>
              </a:rPr>
              <a:t>TEXAS</a:t>
            </a:r>
            <a:r>
              <a:rPr dirty="0" sz="600" spc="175">
                <a:latin typeface="Times New Roman"/>
                <a:cs typeface="Times New Roman"/>
              </a:rPr>
              <a:t> </a:t>
            </a:r>
            <a:r>
              <a:rPr dirty="0" sz="600" spc="-10">
                <a:latin typeface="Times New Roman"/>
                <a:cs typeface="Times New Roman"/>
              </a:rPr>
              <a:t>EDUCATION</a:t>
            </a:r>
            <a:r>
              <a:rPr dirty="0" sz="600" spc="220">
                <a:latin typeface="Times New Roman"/>
                <a:cs typeface="Times New Roman"/>
              </a:rPr>
              <a:t> </a:t>
            </a:r>
            <a:r>
              <a:rPr dirty="0" sz="600" spc="-15">
                <a:latin typeface="Times New Roman"/>
                <a:cs typeface="Times New Roman"/>
              </a:rPr>
              <a:t>AGENCY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700" spc="30">
                <a:latin typeface="Arial"/>
                <a:cs typeface="Arial"/>
              </a:rPr>
              <a:t>SAS#: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ARPAAA21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4112" y="933423"/>
            <a:ext cx="1287145" cy="3479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ts val="830"/>
              </a:lnSpc>
              <a:spcBef>
                <a:spcPts val="135"/>
              </a:spcBef>
            </a:pPr>
            <a:r>
              <a:rPr dirty="0" sz="700" spc="25">
                <a:latin typeface="Arial"/>
                <a:cs typeface="Arial"/>
              </a:rPr>
              <a:t>Organization: </a:t>
            </a:r>
            <a:r>
              <a:rPr dirty="0" sz="700" spc="5">
                <a:latin typeface="Arial"/>
                <a:cs typeface="Arial"/>
              </a:rPr>
              <a:t>BREMOND </a:t>
            </a:r>
            <a:r>
              <a:rPr dirty="0" sz="700" spc="15">
                <a:latin typeface="Arial"/>
                <a:cs typeface="Arial"/>
              </a:rPr>
              <a:t>ISO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Campus/Sile: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NIA</a:t>
            </a:r>
            <a:endParaRPr sz="7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700" spc="15">
                <a:latin typeface="Arial"/>
                <a:cs typeface="Arial"/>
              </a:rPr>
              <a:t>Vendor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ID: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1746000397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08350" y="928842"/>
            <a:ext cx="1044575" cy="3479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4604" marR="5080" indent="-2540">
              <a:lnSpc>
                <a:spcPct val="103000"/>
              </a:lnSpc>
              <a:spcBef>
                <a:spcPts val="75"/>
              </a:spcBef>
            </a:pPr>
            <a:r>
              <a:rPr dirty="0" sz="700" spc="35">
                <a:latin typeface="Arial"/>
                <a:cs typeface="Arial"/>
              </a:rPr>
              <a:t>County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District: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198901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ESC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Region:06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30"/>
              </a:lnSpc>
            </a:pPr>
            <a:r>
              <a:rPr dirty="0" sz="700" spc="40">
                <a:latin typeface="Arial"/>
                <a:cs typeface="Arial"/>
              </a:rPr>
              <a:t>School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Year: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2020-2021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2633" y="1444046"/>
            <a:ext cx="3344545" cy="1911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2020-2023 </a:t>
            </a:r>
            <a:r>
              <a:rPr dirty="0" sz="1050" spc="20" b="1">
                <a:solidFill>
                  <a:srgbClr val="FFFFFF"/>
                </a:solidFill>
                <a:latin typeface="Arial"/>
                <a:cs typeface="Arial"/>
              </a:rPr>
              <a:t>ARP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ESSER</a:t>
            </a:r>
            <a:r>
              <a:rPr dirty="0" sz="105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dirty="0" sz="105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25" b="1">
                <a:solidFill>
                  <a:srgbClr val="FFFFFF"/>
                </a:solidFill>
                <a:latin typeface="Arial"/>
                <a:cs typeface="Arial"/>
              </a:rPr>
              <a:t>Grant</a:t>
            </a:r>
            <a:r>
              <a:rPr dirty="0" sz="105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3283" y="1676706"/>
            <a:ext cx="153162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100"/>
              </a:spcBef>
            </a:pPr>
            <a:r>
              <a:rPr dirty="0" sz="1050" spc="40">
                <a:latin typeface="Arial"/>
                <a:cs typeface="Arial"/>
              </a:rPr>
              <a:t>Program </a:t>
            </a:r>
            <a:r>
              <a:rPr dirty="0" sz="1050" spc="55">
                <a:latin typeface="Arial"/>
                <a:cs typeface="Arial"/>
              </a:rPr>
              <a:t>Description 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PS3013</a:t>
            </a:r>
            <a:r>
              <a:rPr dirty="0" sz="1050" spc="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-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45">
                <a:latin typeface="Arial"/>
                <a:cs typeface="Arial"/>
              </a:rPr>
              <a:t>Program</a:t>
            </a:r>
            <a:r>
              <a:rPr dirty="0" sz="1050" spc="65">
                <a:latin typeface="Arial"/>
                <a:cs typeface="Arial"/>
              </a:rPr>
              <a:t> </a:t>
            </a:r>
            <a:r>
              <a:rPr dirty="0" sz="1050" spc="5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2022-04-28T16:39:22Z</dcterms:created>
  <dcterms:modified xsi:type="dcterms:W3CDTF">2022-04-28T16:39:22Z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2022-01-05T00:00:00Z</vt:filetime>
  </property>
  <property fmtid="{D5CDD505-2E9C-101B-9397-08002B2CF9AE}" pid="3" name="Creator">
    <vt:lpwstr>RICOH IM C3500</vt:lpwstr>
  </property>
  <property fmtid="{D5CDD505-2E9C-101B-9397-08002B2CF9AE}" pid="4" name="LastSaved">
    <vt:filetime>2022-04-28T00:00:00Z</vt:filetime>
  </property>
</Properties>
</file>