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19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D43757E-39EE-4E05-BBC3-1206C1BA031D}" type="datetimeFigureOut">
              <a:rPr lang="en-US" smtClean="0"/>
              <a:t>2/25/2016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C42B80-E493-4113-A879-FE2D9B130A3D}" type="slidenum">
              <a:rPr lang="en-US" smtClean="0"/>
              <a:t>‹#›</a:t>
            </a:fld>
            <a:endParaRPr lang="en-US"/>
          </a:p>
        </p:txBody>
      </p:sp>
    </p:spTree>
    <p:extLst>
      <p:ext uri="{BB962C8B-B14F-4D97-AF65-F5344CB8AC3E}">
        <p14:creationId xmlns:p14="http://schemas.microsoft.com/office/powerpoint/2010/main" val="1734504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43757E-39EE-4E05-BBC3-1206C1BA031D}" type="datetimeFigureOut">
              <a:rPr lang="en-US" smtClean="0"/>
              <a:t>2/25/2016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C42B80-E493-4113-A879-FE2D9B130A3D}" type="slidenum">
              <a:rPr lang="en-US" smtClean="0"/>
              <a:t>‹#›</a:t>
            </a:fld>
            <a:endParaRPr lang="en-US"/>
          </a:p>
        </p:txBody>
      </p:sp>
    </p:spTree>
    <p:extLst>
      <p:ext uri="{BB962C8B-B14F-4D97-AF65-F5344CB8AC3E}">
        <p14:creationId xmlns:p14="http://schemas.microsoft.com/office/powerpoint/2010/main" val="2122137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43757E-39EE-4E05-BBC3-1206C1BA031D}" type="datetimeFigureOut">
              <a:rPr lang="en-US" smtClean="0"/>
              <a:t>2/25/2016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C42B80-E493-4113-A879-FE2D9B130A3D}" type="slidenum">
              <a:rPr lang="en-US" smtClean="0"/>
              <a:t>‹#›</a:t>
            </a:fld>
            <a:endParaRPr lang="en-US"/>
          </a:p>
        </p:txBody>
      </p:sp>
    </p:spTree>
    <p:extLst>
      <p:ext uri="{BB962C8B-B14F-4D97-AF65-F5344CB8AC3E}">
        <p14:creationId xmlns:p14="http://schemas.microsoft.com/office/powerpoint/2010/main" val="3792401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43757E-39EE-4E05-BBC3-1206C1BA031D}" type="datetimeFigureOut">
              <a:rPr lang="en-US" smtClean="0"/>
              <a:t>2/25/2016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C42B80-E493-4113-A879-FE2D9B130A3D}" type="slidenum">
              <a:rPr lang="en-US" smtClean="0"/>
              <a:t>‹#›</a:t>
            </a:fld>
            <a:endParaRPr lang="en-US"/>
          </a:p>
        </p:txBody>
      </p:sp>
    </p:spTree>
    <p:extLst>
      <p:ext uri="{BB962C8B-B14F-4D97-AF65-F5344CB8AC3E}">
        <p14:creationId xmlns:p14="http://schemas.microsoft.com/office/powerpoint/2010/main" val="2610114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D43757E-39EE-4E05-BBC3-1206C1BA031D}" type="datetimeFigureOut">
              <a:rPr lang="en-US" smtClean="0"/>
              <a:t>2/25/2016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C42B80-E493-4113-A879-FE2D9B130A3D}" type="slidenum">
              <a:rPr lang="en-US" smtClean="0"/>
              <a:t>‹#›</a:t>
            </a:fld>
            <a:endParaRPr lang="en-US"/>
          </a:p>
        </p:txBody>
      </p:sp>
    </p:spTree>
    <p:extLst>
      <p:ext uri="{BB962C8B-B14F-4D97-AF65-F5344CB8AC3E}">
        <p14:creationId xmlns:p14="http://schemas.microsoft.com/office/powerpoint/2010/main" val="2982308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D43757E-39EE-4E05-BBC3-1206C1BA031D}" type="datetimeFigureOut">
              <a:rPr lang="en-US" smtClean="0"/>
              <a:t>2/25/2016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C42B80-E493-4113-A879-FE2D9B130A3D}" type="slidenum">
              <a:rPr lang="en-US" smtClean="0"/>
              <a:t>‹#›</a:t>
            </a:fld>
            <a:endParaRPr lang="en-US"/>
          </a:p>
        </p:txBody>
      </p:sp>
    </p:spTree>
    <p:extLst>
      <p:ext uri="{BB962C8B-B14F-4D97-AF65-F5344CB8AC3E}">
        <p14:creationId xmlns:p14="http://schemas.microsoft.com/office/powerpoint/2010/main" val="80594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D43757E-39EE-4E05-BBC3-1206C1BA031D}" type="datetimeFigureOut">
              <a:rPr lang="en-US" smtClean="0"/>
              <a:t>2/25/2016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C42B80-E493-4113-A879-FE2D9B130A3D}" type="slidenum">
              <a:rPr lang="en-US" smtClean="0"/>
              <a:t>‹#›</a:t>
            </a:fld>
            <a:endParaRPr lang="en-US"/>
          </a:p>
        </p:txBody>
      </p:sp>
    </p:spTree>
    <p:extLst>
      <p:ext uri="{BB962C8B-B14F-4D97-AF65-F5344CB8AC3E}">
        <p14:creationId xmlns:p14="http://schemas.microsoft.com/office/powerpoint/2010/main" val="616867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43757E-39EE-4E05-BBC3-1206C1BA031D}" type="datetimeFigureOut">
              <a:rPr lang="en-US" smtClean="0"/>
              <a:t>2/25/2016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C42B80-E493-4113-A879-FE2D9B130A3D}" type="slidenum">
              <a:rPr lang="en-US" smtClean="0"/>
              <a:t>‹#›</a:t>
            </a:fld>
            <a:endParaRPr lang="en-US"/>
          </a:p>
        </p:txBody>
      </p:sp>
    </p:spTree>
    <p:extLst>
      <p:ext uri="{BB962C8B-B14F-4D97-AF65-F5344CB8AC3E}">
        <p14:creationId xmlns:p14="http://schemas.microsoft.com/office/powerpoint/2010/main" val="965848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43757E-39EE-4E05-BBC3-1206C1BA031D}" type="datetimeFigureOut">
              <a:rPr lang="en-US" smtClean="0"/>
              <a:t>2/25/2016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C42B80-E493-4113-A879-FE2D9B130A3D}" type="slidenum">
              <a:rPr lang="en-US" smtClean="0"/>
              <a:t>‹#›</a:t>
            </a:fld>
            <a:endParaRPr lang="en-US"/>
          </a:p>
        </p:txBody>
      </p:sp>
    </p:spTree>
    <p:extLst>
      <p:ext uri="{BB962C8B-B14F-4D97-AF65-F5344CB8AC3E}">
        <p14:creationId xmlns:p14="http://schemas.microsoft.com/office/powerpoint/2010/main" val="57419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43757E-39EE-4E05-BBC3-1206C1BA031D}" type="datetimeFigureOut">
              <a:rPr lang="en-US" smtClean="0"/>
              <a:t>2/25/2016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C42B80-E493-4113-A879-FE2D9B130A3D}" type="slidenum">
              <a:rPr lang="en-US" smtClean="0"/>
              <a:t>‹#›</a:t>
            </a:fld>
            <a:endParaRPr lang="en-US"/>
          </a:p>
        </p:txBody>
      </p:sp>
    </p:spTree>
    <p:extLst>
      <p:ext uri="{BB962C8B-B14F-4D97-AF65-F5344CB8AC3E}">
        <p14:creationId xmlns:p14="http://schemas.microsoft.com/office/powerpoint/2010/main" val="449885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D43757E-39EE-4E05-BBC3-1206C1BA031D}" type="datetimeFigureOut">
              <a:rPr lang="en-US" smtClean="0"/>
              <a:t>2/25/2016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C42B80-E493-4113-A879-FE2D9B130A3D}" type="slidenum">
              <a:rPr lang="en-US" smtClean="0"/>
              <a:t>‹#›</a:t>
            </a:fld>
            <a:endParaRPr lang="en-US"/>
          </a:p>
        </p:txBody>
      </p:sp>
    </p:spTree>
    <p:extLst>
      <p:ext uri="{BB962C8B-B14F-4D97-AF65-F5344CB8AC3E}">
        <p14:creationId xmlns:p14="http://schemas.microsoft.com/office/powerpoint/2010/main" val="3844813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43757E-39EE-4E05-BBC3-1206C1BA031D}" type="datetimeFigureOut">
              <a:rPr lang="en-US" smtClean="0"/>
              <a:t>2/25/2016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C42B80-E493-4113-A879-FE2D9B130A3D}" type="slidenum">
              <a:rPr lang="en-US" smtClean="0"/>
              <a:t>‹#›</a:t>
            </a:fld>
            <a:endParaRPr lang="en-US"/>
          </a:p>
        </p:txBody>
      </p:sp>
    </p:spTree>
    <p:extLst>
      <p:ext uri="{BB962C8B-B14F-4D97-AF65-F5344CB8AC3E}">
        <p14:creationId xmlns:p14="http://schemas.microsoft.com/office/powerpoint/2010/main" val="5569837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www.google.com/url?sa=i&amp;rct=j&amp;q=&amp;esrc=s&amp;source=images&amp;cd=&amp;cad=rja&amp;uact=8&amp;ved=0ahUKEwi16PHxlYTLAhVG5CYKHUAzANIQjRwIBw&amp;url=http://teenagersinvesting.weebly.com/bondscertificates-of-deposit.html&amp;bvm=bv.114733917,d.eWE&amp;psig=AFQjCNGSFtuSKF8Corf-NnYc-cDjVSkOrA&amp;ust=1455983088094980" TargetMode="Externa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www.google.com/url?sa=i&amp;rct=j&amp;q=&amp;esrc=s&amp;source=images&amp;cd=&amp;cad=rja&amp;uact=8&amp;ved=0ahUKEwiqp5fymoTLAhVIPCYKHWawA4UQjRwIBw&amp;url=http://www.virtualengineshop.com/m1-as-a-measure-for-money/&amp;bvm=bv.114733917,d.eWE&amp;psig=AFQjCNGGat2aiQVcWKP1nyHK62FufiJnhQ&amp;ust=1455984444526743"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google.com/url?sa=i&amp;rct=j&amp;q=&amp;esrc=s&amp;source=images&amp;cd=&amp;cad=rja&amp;uact=8&amp;ved=0ahUKEwjnoN6UgYTLAhWBbCYKHaHZALIQjRwIBw&amp;url=http://www.factzoo.com/mammals/orca-whale.html&amp;psig=AFQjCNFejYw5hoRwQJyUpKnwpG_P98T_Qw&amp;ust=1455977517658589"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google.com/url?sa=i&amp;rct=j&amp;q=&amp;esrc=s&amp;source=images&amp;cd=&amp;cad=rja&amp;uact=8&amp;ved=0ahUKEwi3qtbQgoTLAhUI4SYKHayKC2AQjRwIBw&amp;url=http://ecolan.sbs.ohio-state.edu/Aly/classes/powerpoint/ch13/sld004.htm&amp;bvm=bv.114733917,d.eWE&amp;psig=AFQjCNHfSshv7QCOcNW9U1rbmDaUS7WIQA&amp;ust=1455977928478925" TargetMode="Externa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oogle.com/url?sa=i&amp;rct=j&amp;q=&amp;esrc=s&amp;source=images&amp;cd=&amp;cad=rja&amp;uact=8&amp;ved=0ahUKEwjokOWvhITLAhXDOCYKHcF6DjUQjRwIBw&amp;url=http://stephansmithfx.com/united-states/united-states-dollar/&amp;bvm=bv.114733917,d.eWE&amp;psig=AFQjCNGluJVRStRHt7oFnRruINtDyDRZJA&amp;ust=1455978398924149" TargetMode="Externa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www.google.com/url?sa=i&amp;rct=j&amp;q=&amp;esrc=s&amp;source=images&amp;cd=&amp;cad=rja&amp;uact=8&amp;ved=0ahUKEwjS2NasiITLAhUIyyYKHelNAcYQjRwIBw&amp;url=https://itunes.apple.com/us/app/southstar-bank-mobile-for/id1017171983?mt%3D8&amp;bvm=bv.114733917,d.eWE&amp;psig=AFQjCNEXvLleSbwYh6qmVyS0Bw1PqzU1UA&amp;ust=1455979466021714" TargetMode="External"/><Relationship Id="rId2" Type="http://schemas.openxmlformats.org/officeDocument/2006/relationships/hyperlink" Target="http://www.google.com/url?sa=i&amp;rct=j&amp;q=&amp;esrc=s&amp;source=images&amp;cd=&amp;cad=rja&amp;uact=8&amp;ved=0ahUKEwjgkbCjh4TLAhUCYyYKHazzA0QQjRwIBw&amp;url=http://smallbusiness.chron.com/functions-stakeholder-32846.html&amp;bvm=bv.114733917,d.eWE&amp;psig=AFQjCNEFr09IYivncSk95mFzFXlD6cGbcw&amp;ust=1455979177107855" TargetMode="External"/><Relationship Id="rId1" Type="http://schemas.openxmlformats.org/officeDocument/2006/relationships/slideLayout" Target="../slideLayouts/slideLayout4.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google.com/url?sa=i&amp;rct=j&amp;q=&amp;esrc=s&amp;source=images&amp;cd=&amp;cad=rja&amp;uact=8&amp;ved=0ahUKEwjNpt2ljoTLAhUITCYKHQdyAIIQjRwIBw&amp;url=http://news.coinupdate.com/reintroduced-bill-seeks-steel-cents-nickels-dimes-and-quarters-4674/&amp;bvm=bv.114733917,d.eWE&amp;psig=AFQjCNFdU0DWmpaYW2TjwGDXChfMbWUwwA&amp;ust=1455981044928706"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www.google.com/url?sa=i&amp;rct=j&amp;q=&amp;esrc=s&amp;source=images&amp;cd=&amp;cad=rja&amp;uact=8&amp;ved=0ahUKEwi3yLi-kITLAhWK5SYKHXlDDE0QjRwIBw&amp;url=http://time.com/money/2791658/couples-marriage-money-survey-female-breadwinners/&amp;bvm=bv.114733917,d.eWE&amp;psig=AFQjCNGYvKT09dHIW8atcQCfbeX9f2tRig&amp;ust=1455981619339966" TargetMode="External"/><Relationship Id="rId2" Type="http://schemas.openxmlformats.org/officeDocument/2006/relationships/hyperlink" Target="http://www.google.com/url?sa=i&amp;rct=j&amp;q=&amp;esrc=s&amp;source=images&amp;cd=&amp;cad=rja&amp;uact=8&amp;ved=0ahUKEwi6yuWxkITLAhWBZyYKHT3vCfoQjRwIBw&amp;url=http://www.theguardian.com/society/2014/jul/01/minimum-income-standard-joseph-rowntree-foundation&amp;bvm=bv.114733917,d.eWE&amp;psig=AFQjCNGYvKT09dHIW8atcQCfbeX9f2tRig&amp;ust=1455981619339966" TargetMode="External"/><Relationship Id="rId1" Type="http://schemas.openxmlformats.org/officeDocument/2006/relationships/slideLayout" Target="../slideLayouts/slideLayout4.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google.com/url?sa=i&amp;rct=j&amp;q=&amp;esrc=s&amp;source=images&amp;cd=&amp;cad=rja&amp;uact=8&amp;ved=0ahUKEwj26p2skoTLAhXHQSYKHfvsD3QQjRwIBw&amp;url=http://www.wisegeek.org/what-is-commodity-money.htm&amp;bvm=bv.114733917,d.eWE&amp;psig=AFQjCNFIJsN6oX_n4vuY3UE7msuGhyPfNQ&amp;ust=1455982138630776"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google.com/url?sa=i&amp;rct=j&amp;q=&amp;esrc=s&amp;source=images&amp;cd=&amp;cad=rja&amp;uact=8&amp;ved=0ahUKEwjuyMOnlITLAhXE5SYKHVbtDz0QjRwIBw&amp;url=http://depositphotos.com/28690857/stock-photo-demand-deposits-road-sign-illustration.html&amp;bvm=bv.114733917,d.eWE&amp;psig=AFQjCNHYfhOJQxqic6yhwlwv1PoKRnrXAg&amp;ust=1455982682024536"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1"/>
            <a:ext cx="7772400" cy="4343400"/>
          </a:xfrm>
        </p:spPr>
        <p:txBody>
          <a:bodyPr>
            <a:normAutofit/>
          </a:bodyPr>
          <a:lstStyle/>
          <a:p>
            <a:r>
              <a:rPr lang="en-US" dirty="0" smtClean="0"/>
              <a:t>Chapter 10:</a:t>
            </a:r>
            <a:br>
              <a:rPr lang="en-US" dirty="0" smtClean="0"/>
            </a:br>
            <a:r>
              <a:rPr lang="en-US" dirty="0" smtClean="0"/>
              <a:t>Money and Banking</a:t>
            </a:r>
            <a:br>
              <a:rPr lang="en-US" dirty="0" smtClean="0"/>
            </a:br>
            <a:r>
              <a:rPr lang="en-US" dirty="0" smtClean="0"/>
              <a:t>Section 1: </a:t>
            </a:r>
            <a:br>
              <a:rPr lang="en-US" dirty="0" smtClean="0"/>
            </a:br>
            <a:r>
              <a:rPr lang="en-US" dirty="0" smtClean="0"/>
              <a:t>Money: Its Functions and Properties</a:t>
            </a:r>
            <a:br>
              <a:rPr lang="en-US" dirty="0" smtClean="0"/>
            </a:br>
            <a:r>
              <a:rPr lang="en-US" dirty="0" smtClean="0"/>
              <a:t>pg.288-295</a:t>
            </a:r>
            <a:endParaRPr lang="en-US" dirty="0"/>
          </a:p>
        </p:txBody>
      </p:sp>
      <p:sp>
        <p:nvSpPr>
          <p:cNvPr id="3" name="Subtitle 2"/>
          <p:cNvSpPr>
            <a:spLocks noGrp="1"/>
          </p:cNvSpPr>
          <p:nvPr>
            <p:ph type="subTitle" idx="1"/>
          </p:nvPr>
        </p:nvSpPr>
        <p:spPr>
          <a:xfrm flipV="1">
            <a:off x="1371600" y="5638800"/>
            <a:ext cx="6400800" cy="457200"/>
          </a:xfrm>
        </p:spPr>
        <p:txBody>
          <a:bodyPr>
            <a:normAutofit fontScale="92500" lnSpcReduction="20000"/>
          </a:bodyPr>
          <a:lstStyle/>
          <a:p>
            <a:endParaRPr lang="en-US" dirty="0"/>
          </a:p>
        </p:txBody>
      </p:sp>
    </p:spTree>
    <p:extLst>
      <p:ext uri="{BB962C8B-B14F-4D97-AF65-F5344CB8AC3E}">
        <p14:creationId xmlns:p14="http://schemas.microsoft.com/office/powerpoint/2010/main" val="12585852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 Savings Accounts Money?</a:t>
            </a:r>
            <a:endParaRPr lang="en-US" dirty="0"/>
          </a:p>
        </p:txBody>
      </p:sp>
      <p:sp>
        <p:nvSpPr>
          <p:cNvPr id="3" name="Content Placeholder 2"/>
          <p:cNvSpPr>
            <a:spLocks noGrp="1"/>
          </p:cNvSpPr>
          <p:nvPr>
            <p:ph sz="half" idx="1"/>
          </p:nvPr>
        </p:nvSpPr>
        <p:spPr/>
        <p:txBody>
          <a:bodyPr>
            <a:normAutofit fontScale="77500" lnSpcReduction="20000"/>
          </a:bodyPr>
          <a:lstStyle/>
          <a:p>
            <a:r>
              <a:rPr lang="en-US" dirty="0" smtClean="0"/>
              <a:t>There are other monetary instruments that are almost, but not exactly, like money.</a:t>
            </a:r>
          </a:p>
          <a:p>
            <a:r>
              <a:rPr lang="en-US" dirty="0" smtClean="0"/>
              <a:t>Known as </a:t>
            </a:r>
            <a:r>
              <a:rPr lang="en-US" b="1" dirty="0" smtClean="0"/>
              <a:t>near money</a:t>
            </a:r>
            <a:r>
              <a:rPr lang="en-US" dirty="0" smtClean="0"/>
              <a:t>, it includes savings accounts and other similar time deposits that can’t be used as a medium of exchange but can be converted into cash relatively easily.</a:t>
            </a:r>
          </a:p>
          <a:p>
            <a:r>
              <a:rPr lang="en-US" dirty="0" smtClean="0"/>
              <a:t>Time deposits are funds that people place in a bank for a specific period of time for a higher interest rate. These are called </a:t>
            </a:r>
            <a:r>
              <a:rPr lang="en-US" b="1" dirty="0" smtClean="0"/>
              <a:t>certificates of deposit </a:t>
            </a:r>
            <a:r>
              <a:rPr lang="en-US" dirty="0" smtClean="0"/>
              <a:t>or CDs.</a:t>
            </a:r>
            <a:endParaRPr lang="en-US" dirty="0"/>
          </a:p>
        </p:txBody>
      </p:sp>
      <p:sp>
        <p:nvSpPr>
          <p:cNvPr id="4" name="Content Placeholder 3"/>
          <p:cNvSpPr>
            <a:spLocks noGrp="1"/>
          </p:cNvSpPr>
          <p:nvPr>
            <p:ph sz="half" idx="2"/>
          </p:nvPr>
        </p:nvSpPr>
        <p:spPr/>
        <p:txBody>
          <a:bodyPr>
            <a:normAutofit fontScale="77500" lnSpcReduction="20000"/>
          </a:bodyPr>
          <a:lstStyle/>
          <a:p>
            <a:endParaRPr lang="en-US"/>
          </a:p>
        </p:txBody>
      </p:sp>
      <p:pic>
        <p:nvPicPr>
          <p:cNvPr id="9218" name="Picture 2" descr="http://teenagersinvesting.weebly.com/uploads/1/8/6/8/18685558/7093449_orig.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3400" y="1600200"/>
            <a:ext cx="4800600" cy="46291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55769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Much Money is </a:t>
            </a:r>
            <a:br>
              <a:rPr lang="en-US" dirty="0" smtClean="0"/>
            </a:br>
            <a:r>
              <a:rPr lang="en-US" dirty="0" smtClean="0"/>
              <a:t>in Supply in the U.S.?</a:t>
            </a:r>
            <a:endParaRPr lang="en-US" dirty="0"/>
          </a:p>
        </p:txBody>
      </p:sp>
      <p:sp>
        <p:nvSpPr>
          <p:cNvPr id="3" name="Content Placeholder 2"/>
          <p:cNvSpPr>
            <a:spLocks noGrp="1"/>
          </p:cNvSpPr>
          <p:nvPr>
            <p:ph sz="half" idx="1"/>
          </p:nvPr>
        </p:nvSpPr>
        <p:spPr>
          <a:xfrm>
            <a:off x="304800" y="1600200"/>
            <a:ext cx="4191000" cy="5257800"/>
          </a:xfrm>
        </p:spPr>
        <p:txBody>
          <a:bodyPr>
            <a:normAutofit fontScale="70000" lnSpcReduction="20000"/>
          </a:bodyPr>
          <a:lstStyle/>
          <a:p>
            <a:r>
              <a:rPr lang="en-US" dirty="0" smtClean="0"/>
              <a:t>Economists use various instruments to measure the money supply.</a:t>
            </a:r>
          </a:p>
          <a:p>
            <a:r>
              <a:rPr lang="en-US" dirty="0" smtClean="0"/>
              <a:t>The most often cited are M1 (1,368 Billion) and M2 (6,680 Billion).</a:t>
            </a:r>
          </a:p>
          <a:p>
            <a:r>
              <a:rPr lang="en-US" dirty="0" smtClean="0"/>
              <a:t>M1 is the narrowest measure of money supply. It consists of currency, demand deposits, and other checkable deposits. It is referred to as liquid assets, which means that they can easily become currency.</a:t>
            </a:r>
          </a:p>
          <a:p>
            <a:r>
              <a:rPr lang="en-US" dirty="0" smtClean="0"/>
              <a:t>M2 is a broader measure. It includes savings accounts, CDs, and money market mutual funds (</a:t>
            </a:r>
            <a:r>
              <a:rPr lang="en-US" dirty="0"/>
              <a:t>C</a:t>
            </a:r>
            <a:r>
              <a:rPr lang="en-US" dirty="0" smtClean="0"/>
              <a:t>h. 11).</a:t>
            </a:r>
          </a:p>
          <a:p>
            <a:r>
              <a:rPr lang="en-US" dirty="0" smtClean="0"/>
              <a:t>We will learn the importance of the money supply in chapter 16.</a:t>
            </a:r>
            <a:endParaRPr lang="en-US" dirty="0"/>
          </a:p>
        </p:txBody>
      </p:sp>
      <p:sp>
        <p:nvSpPr>
          <p:cNvPr id="4" name="Content Placeholder 3"/>
          <p:cNvSpPr>
            <a:spLocks noGrp="1"/>
          </p:cNvSpPr>
          <p:nvPr>
            <p:ph sz="half" idx="2"/>
          </p:nvPr>
        </p:nvSpPr>
        <p:spPr/>
        <p:txBody>
          <a:bodyPr>
            <a:normAutofit fontScale="70000" lnSpcReduction="20000"/>
          </a:bodyPr>
          <a:lstStyle/>
          <a:p>
            <a:endParaRPr lang="en-US"/>
          </a:p>
        </p:txBody>
      </p:sp>
      <p:pic>
        <p:nvPicPr>
          <p:cNvPr id="10242" name="Picture 2" descr="http://image.slidesharecdn.com/econch14moneybanking-100107102220-phpapp01/95/econ-ch14-money-banking-8-728.jpg?cb=1262859792">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1447800"/>
            <a:ext cx="4495800" cy="5200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00494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Key Concept</a:t>
            </a:r>
            <a:endParaRPr lang="en-US" dirty="0"/>
          </a:p>
        </p:txBody>
      </p:sp>
      <p:sp>
        <p:nvSpPr>
          <p:cNvPr id="3" name="Content Placeholder 2"/>
          <p:cNvSpPr>
            <a:spLocks noGrp="1"/>
          </p:cNvSpPr>
          <p:nvPr>
            <p:ph sz="half" idx="1"/>
          </p:nvPr>
        </p:nvSpPr>
        <p:spPr/>
        <p:txBody>
          <a:bodyPr>
            <a:normAutofit fontScale="92500" lnSpcReduction="20000"/>
          </a:bodyPr>
          <a:lstStyle/>
          <a:p>
            <a:r>
              <a:rPr lang="en-US" dirty="0" smtClean="0"/>
              <a:t>At different times and places, cattle, corn, rice, salt, copper</a:t>
            </a:r>
            <a:r>
              <a:rPr lang="en-US" smtClean="0"/>
              <a:t>, </a:t>
            </a:r>
            <a:r>
              <a:rPr lang="en-US" smtClean="0"/>
              <a:t>gold, </a:t>
            </a:r>
            <a:r>
              <a:rPr lang="en-US" dirty="0" smtClean="0"/>
              <a:t>silver, seashells, stones, and whale teeth, have all been used as money.</a:t>
            </a:r>
          </a:p>
          <a:p>
            <a:r>
              <a:rPr lang="en-US" b="1" dirty="0" smtClean="0"/>
              <a:t>Money</a:t>
            </a:r>
            <a:r>
              <a:rPr lang="en-US" dirty="0" smtClean="0"/>
              <a:t> is anything that people will accept as payment for goods and services.</a:t>
            </a:r>
          </a:p>
          <a:p>
            <a:r>
              <a:rPr lang="en-US" dirty="0" smtClean="0"/>
              <a:t>Money should perform three important functions.</a:t>
            </a:r>
            <a:endParaRPr lang="en-US" dirty="0"/>
          </a:p>
        </p:txBody>
      </p:sp>
      <p:sp>
        <p:nvSpPr>
          <p:cNvPr id="4" name="Content Placeholder 3"/>
          <p:cNvSpPr>
            <a:spLocks noGrp="1"/>
          </p:cNvSpPr>
          <p:nvPr>
            <p:ph sz="half" idx="2"/>
          </p:nvPr>
        </p:nvSpPr>
        <p:spPr/>
        <p:txBody>
          <a:bodyPr>
            <a:normAutofit fontScale="92500" lnSpcReduction="20000"/>
          </a:bodyPr>
          <a:lstStyle/>
          <a:p>
            <a:endParaRPr lang="en-US"/>
          </a:p>
        </p:txBody>
      </p:sp>
      <p:sp>
        <p:nvSpPr>
          <p:cNvPr id="5" name="AutoShape 2" descr="Image result for whale teeth"/>
          <p:cNvSpPr>
            <a:spLocks noChangeAspect="1" noChangeArrowheads="1"/>
          </p:cNvSpPr>
          <p:nvPr/>
        </p:nvSpPr>
        <p:spPr bwMode="auto">
          <a:xfrm>
            <a:off x="0"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8" name="Picture 4" descr="http://www.factzoo.com/sites/all/img/mammals/orca-whale-teeth.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1600200"/>
            <a:ext cx="4152900" cy="45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09806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 1</a:t>
            </a:r>
            <a:endParaRPr lang="en-US" dirty="0"/>
          </a:p>
        </p:txBody>
      </p:sp>
      <p:sp>
        <p:nvSpPr>
          <p:cNvPr id="3" name="Content Placeholder 2"/>
          <p:cNvSpPr>
            <a:spLocks noGrp="1"/>
          </p:cNvSpPr>
          <p:nvPr>
            <p:ph sz="half" idx="1"/>
          </p:nvPr>
        </p:nvSpPr>
        <p:spPr>
          <a:xfrm>
            <a:off x="152400" y="1600200"/>
            <a:ext cx="4343400" cy="5105400"/>
          </a:xfrm>
        </p:spPr>
        <p:txBody>
          <a:bodyPr>
            <a:normAutofit fontScale="92500" lnSpcReduction="20000"/>
          </a:bodyPr>
          <a:lstStyle/>
          <a:p>
            <a:r>
              <a:rPr lang="en-US" dirty="0" smtClean="0"/>
              <a:t>Money must serve as a </a:t>
            </a:r>
            <a:r>
              <a:rPr lang="en-US" b="1" dirty="0" smtClean="0"/>
              <a:t>medium of exchange</a:t>
            </a:r>
            <a:r>
              <a:rPr lang="en-US" dirty="0" smtClean="0"/>
              <a:t>, or the means through which goods and services can be exchanged.</a:t>
            </a:r>
          </a:p>
          <a:p>
            <a:r>
              <a:rPr lang="en-US" dirty="0" smtClean="0"/>
              <a:t>Without money, economic transactions must be made through </a:t>
            </a:r>
            <a:r>
              <a:rPr lang="en-US" b="1" dirty="0" smtClean="0"/>
              <a:t>barter</a:t>
            </a:r>
            <a:r>
              <a:rPr lang="en-US" dirty="0" smtClean="0"/>
              <a:t>—exchanging goods and services for other goods and services.</a:t>
            </a:r>
          </a:p>
          <a:p>
            <a:r>
              <a:rPr lang="en-US" dirty="0" smtClean="0"/>
              <a:t>Money allows for the precise and flexible pricing of goods and services, making any economic transaction convenient.</a:t>
            </a:r>
          </a:p>
          <a:p>
            <a:pPr marL="0" indent="0">
              <a:buNone/>
            </a:pPr>
            <a:endParaRPr lang="en-US" dirty="0"/>
          </a:p>
        </p:txBody>
      </p:sp>
      <p:sp>
        <p:nvSpPr>
          <p:cNvPr id="4" name="Content Placeholder 3"/>
          <p:cNvSpPr>
            <a:spLocks noGrp="1"/>
          </p:cNvSpPr>
          <p:nvPr>
            <p:ph sz="half" idx="2"/>
          </p:nvPr>
        </p:nvSpPr>
        <p:spPr/>
        <p:txBody>
          <a:bodyPr>
            <a:normAutofit fontScale="92500" lnSpcReduction="20000"/>
          </a:bodyPr>
          <a:lstStyle/>
          <a:p>
            <a:endParaRPr lang="en-US"/>
          </a:p>
        </p:txBody>
      </p:sp>
      <p:pic>
        <p:nvPicPr>
          <p:cNvPr id="2050" name="Picture 2" descr="http://ecolan.sbs.ohio-state.edu/Aly/classes/powerpoint/ch13/sld004.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8200" y="1600200"/>
            <a:ext cx="4038600" cy="4495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51573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 2</a:t>
            </a:r>
            <a:endParaRPr lang="en-US" dirty="0"/>
          </a:p>
        </p:txBody>
      </p:sp>
      <p:sp>
        <p:nvSpPr>
          <p:cNvPr id="3" name="Content Placeholder 2"/>
          <p:cNvSpPr>
            <a:spLocks noGrp="1"/>
          </p:cNvSpPr>
          <p:nvPr>
            <p:ph sz="half" idx="1"/>
          </p:nvPr>
        </p:nvSpPr>
        <p:spPr>
          <a:xfrm>
            <a:off x="457200" y="1295400"/>
            <a:ext cx="4038600" cy="5334000"/>
          </a:xfrm>
        </p:spPr>
        <p:txBody>
          <a:bodyPr>
            <a:normAutofit fontScale="92500" lnSpcReduction="20000"/>
          </a:bodyPr>
          <a:lstStyle/>
          <a:p>
            <a:r>
              <a:rPr lang="en-US" dirty="0" smtClean="0"/>
              <a:t>Money also serves as a </a:t>
            </a:r>
            <a:r>
              <a:rPr lang="en-US" b="1" dirty="0" smtClean="0"/>
              <a:t>standard of value</a:t>
            </a:r>
            <a:r>
              <a:rPr lang="en-US" dirty="0" smtClean="0"/>
              <a:t>, the yardstick of economic worth in the exchange process.</a:t>
            </a:r>
          </a:p>
          <a:p>
            <a:r>
              <a:rPr lang="en-US" dirty="0" smtClean="0"/>
              <a:t>It allows people to measure the relative cost of goods and services.</a:t>
            </a:r>
          </a:p>
          <a:p>
            <a:r>
              <a:rPr lang="en-US" dirty="0" smtClean="0"/>
              <a:t>The basic monetary unit in the U.S. is the dollar, which serves as the standard by which the economic worth of all goods and services can be expressed and measured.</a:t>
            </a:r>
            <a:endParaRPr lang="en-US" dirty="0"/>
          </a:p>
        </p:txBody>
      </p:sp>
      <p:sp>
        <p:nvSpPr>
          <p:cNvPr id="4" name="Content Placeholder 3"/>
          <p:cNvSpPr>
            <a:spLocks noGrp="1"/>
          </p:cNvSpPr>
          <p:nvPr>
            <p:ph sz="half" idx="2"/>
          </p:nvPr>
        </p:nvSpPr>
        <p:spPr/>
        <p:txBody>
          <a:bodyPr>
            <a:normAutofit fontScale="92500" lnSpcReduction="20000"/>
          </a:bodyPr>
          <a:lstStyle/>
          <a:p>
            <a:endParaRPr lang="en-US"/>
          </a:p>
        </p:txBody>
      </p:sp>
      <p:pic>
        <p:nvPicPr>
          <p:cNvPr id="3074" name="Picture 2" descr="http://stephansmithfx.com/wp-content/uploads/2010/11/United-States-One-Dollar-Federal-Reserve-Note1.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1219200"/>
            <a:ext cx="4638675" cy="53625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93155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 3</a:t>
            </a:r>
            <a:endParaRPr lang="en-US" dirty="0"/>
          </a:p>
        </p:txBody>
      </p:sp>
      <p:sp>
        <p:nvSpPr>
          <p:cNvPr id="3" name="Content Placeholder 2"/>
          <p:cNvSpPr>
            <a:spLocks noGrp="1"/>
          </p:cNvSpPr>
          <p:nvPr>
            <p:ph sz="half" idx="1"/>
          </p:nvPr>
        </p:nvSpPr>
        <p:spPr>
          <a:xfrm>
            <a:off x="457200" y="1295400"/>
            <a:ext cx="4038600" cy="5562600"/>
          </a:xfrm>
        </p:spPr>
        <p:txBody>
          <a:bodyPr>
            <a:normAutofit fontScale="92500" lnSpcReduction="10000"/>
          </a:bodyPr>
          <a:lstStyle/>
          <a:p>
            <a:r>
              <a:rPr lang="en-US" dirty="0" smtClean="0"/>
              <a:t>Finally, money acts as a </a:t>
            </a:r>
            <a:r>
              <a:rPr lang="en-US" b="1" dirty="0" smtClean="0"/>
              <a:t>store of value</a:t>
            </a:r>
            <a:r>
              <a:rPr lang="en-US" dirty="0" smtClean="0"/>
              <a:t>, that is, something that holds its value over time.</a:t>
            </a:r>
          </a:p>
          <a:p>
            <a:r>
              <a:rPr lang="en-US" dirty="0" smtClean="0"/>
              <a:t>People, t/f, don’t need to spend all of the money at once or in one place; they can put it aside for later use.</a:t>
            </a:r>
          </a:p>
          <a:p>
            <a:r>
              <a:rPr lang="en-US" dirty="0" smtClean="0"/>
              <a:t>People know it will be accepted wherever and whenever it is presented to purchase goods and services.</a:t>
            </a:r>
            <a:endParaRPr lang="en-US" dirty="0"/>
          </a:p>
        </p:txBody>
      </p:sp>
      <p:sp>
        <p:nvSpPr>
          <p:cNvPr id="4" name="Content Placeholder 3"/>
          <p:cNvSpPr>
            <a:spLocks noGrp="1"/>
          </p:cNvSpPr>
          <p:nvPr>
            <p:ph sz="half" idx="2"/>
          </p:nvPr>
        </p:nvSpPr>
        <p:spPr/>
        <p:txBody>
          <a:bodyPr>
            <a:normAutofit fontScale="92500" lnSpcReduction="10000"/>
          </a:bodyPr>
          <a:lstStyle/>
          <a:p>
            <a:endParaRPr lang="en-US"/>
          </a:p>
        </p:txBody>
      </p:sp>
      <p:sp>
        <p:nvSpPr>
          <p:cNvPr id="5" name="AutoShape 2" descr="data:image/jpeg;base64,/9j/4AAQSkZJRgABAQAAAQABAAD/2wCEAAkGBxITEhUTEhMWFRUXGBgXFxgYGRUYGBYXGBgYFxYXGBkYHSggGholGxUXIjEiJSkrLi4uFx8zODMtNygtLisBCgoKDg0OFxAQGi0lHx0tLS0tLS0tKy0tLS0tLS0tLS0tLS0tLS0tLS0tLi0tLS0tLS0tLS0tLS0tKy0tLS0tK//AABEIAOUA3AMBIgACEQEDEQH/xAAbAAEAAgMBAQAAAAAAAAAAAAAABQYDBAcCAf/EAEQQAAEDAgQDBAgEAwYFBQEAAAEAAhEDIQQSMUEFUWEGInGBEzJCkaGxwfBSYnLRByPhQ4KSosLxFBUzU9IWc5Oz8iT/xAAZAQEAAwEBAAAAAAAAAAAAAAAAAgMEAQX/xAAjEQADAAICAgIDAQEAAAAAAAAAAQIDESExElEyQQRhcRMi/9oADAMBAAIRAxEAPwDuKIiAIiIAiKB7RdqKWELWua57js2LDrJXKpSts6k30TyKlHt1I7tL3u/ovTe1dc3yNA6//pQ/0k74MuaKt4ftIfbaPIkfNS+F4pTfoYPIqapM5o3URF04EREAREQBERAEREAREQBERAEREAREQBERAEREBixVcU2Oe4wGgkrmPaYGqRMZzNR0+yIsJ2EQPJWntdxIAin7LQHvjcn1GeJ19yo2OqTmDybguq+GzPksH5F+T8V9GrDOlshcNjYPddPQ/sVKYbicc2noTHu/3VZOU6GPH917Fdzdbj4+9Zk6noucpl4pcTdv3h8D9VI0eIUyI0HQW97bj4KjYTHn2Tfkdf6qRbiw4Q607XHnbvDykdFdGZP9MprEdAwPEyyAHyOTr/O4U5heJtdE2PwXL6BAMtI0i5v0DXTB8DdSmF4nkADiZ3kQfc1aZysqcHSgV9VRwfGS3Q+SmsFxum/Uhp6q6bTK2iUReWuBEgyOYXpTOBERAEREAREQBERAEREAREQBERAFixVXIxzoLsrSYGpgTA6lZUXGDjXEePs9KfSB5fLnPsA30mwA1gaDyVZq4x7y4lxOYyQCu48d7L4bFD+YwB3422d58/Ncy7Rfw/xFCX0v5rBu0Q4Dq1efkw1PJsjJL4Ke5vJfWVSP66L0SQYcP3X3JOipLT6XDw+P9VsU8U4C/eHx8itFzY6fJfW1I6fJcaTBNYbG/hd4tP3dSOH4l7LtNCCJb7tR5W6Kr5huPMfdlsMxDh+YfHyKJ1PQcpluw72iHBwaOUyzrBEe436KQGJiMze7+IkR03m6pdDGX7riCdjYn6H4qRwnEy22nhp7tvJWzlTKqxluwOMcCHUnwOhInoRJBVpwPHWutUGU8xp+4XO6GNa4WOTabFnwgjzW8azrSJH4gRYc9dFpnKyioOnMeCJBBHRelQ+G8VyRBP8Av05/cK1YXiYNna8xofJXzaZW1okkXljwbgyvSmcCIiAIiIAiIgCIiAIiIAiIgC+FfUQFb7RdkMNiQXFvo3/jbb/ENCuP8Q4Vke4U3tqBpIls3jeDqF03+JXGjSpik0xmEujUiYDfO65Li5OpgjcbHVxkchbyKxZlLrSL8dtLk8ucRZ10a0H1fd96LRo8YMfzhmBIhws4SYE/iW3RLKgzUnBw3ixb4t1CzVFT9GibTPmTl3Ty2QEjUZfkV9Ljvde2kbHyUSwF0+sPMaLKKrm6HMOR/dYQ3lbpsvmeOnyKNbOG9Rxd7EtdyP0O6kMLxFzDe3VsfFuhUJmBsR9+C9tc4eqZHI3Hv1C4tz0Gky00sQal21GjnlaGuPiTN/GFI4PFvo+0528ONx+naPBUlmIE7sP3oQpOhxWo0Q+Ht5FXTm9lVYvR03A8QJAc0kTz58ipahxXSRPhr7ua5pguLtPqPyn8L5jyOo+IVlbjJbMwSLxFnfiBNitUZPRnqNF2oYhrvVcCsq57QxBac2bvblucydz3YCn+Hccdo/vDno7+quVr7INFjRYMNi2P9Uz00KzqZEIiIAiIgCIiAIiIAiIgOPfxIBHE2NN2up5xOmZrXW91MlUPH1gWF3Nuon2nBjvi9y6f/FLhLjXw+MbdtJwZWHJj4AeegzuB8QqJxHhJDH07AMqGejKkkHwFSfCAstJKiSZWMWzuPdGjS5o6uaQ35FV59dzKhLHFpDiJBgxOngr1/wApdUBYNS0iObmA5W+O/mqBjRFR4/M75lWzobL/ANhG1uI1H0Rk9IymamY93MGlrYMCJ72thZbWJwZa4tdqDFiDcdR9FROA8afhS9zJlzSzUgEEg3jUd3Re39oaxE5+9mm0CxGnhZUZMG3wi6MulyXEyNbr4Dy9xUBw/tTJArCPzN+o/ZTtF7HjMxwIO4WaoqO0aJua6PQA2seW39F6BjW3UaLy4EdV9Y47GeigSMs8xPUfsslORdpkcvvRYWkeB+BU5g8IMgBE5jP90G5/vGyaGzBhsC6pl7pGaIPjcTyW1xH0uFADXlxm4iWjlPnCnsA2Jds2w5Ztz5RHkojidQvMDV1wTfKGkHN1vA8ypY++CF9GnTx2Oq7tb4N+hJC8PDif5uKJPJrgPg36rYoYYave97vzG3k1sNjyWaoSBYA8jy6wNVo2VaPeFoOBzUa7pG7Xk38irPwftXiKZDa/81n4oAeOtrH7uqBS77s1wD6uxaxupPUn68lI4fGlrgLkG5BJ7rTZoHU6oqpdBymdqwmKZUaHscHNO/06FZlzjs7xY0XgzNN3rDl+YdQuitIIBGhWrHfkjPc+LPSIisIhERAEREARF5e8ASTAGpOiAhuK1AHuzNzMIhw1tAm29j7pVV4/wWAKtABzCIMQe7HxbEEciBtKsPEMQyoS4HNTd3SfAGSPd7pWoyu+i9rSMzHnWdsogtHMkEkdVVUqhvRQMRgYlzfWHeEcwRtzkCevjfnPbzgvoqgrsH8qt/kqAd5hOmkEHcSu8cZ4Fmb6TDRzyDf9PXaOVuUVd2CbVzB1Nr2vs+m8HK4iYc07O1/odYTuXydOCleV1Pi38MqBJNHEOoibtqtzNHQPB08VFVP4U4zVlXDvG3fcCf8ALHxVu0d2UQLPhMU+mczHFp+B8Qra3+F/EDtS/wAZ+jVIYL+F1YXr12MG4aMx8JdHyRtfYTInhvaUG1YQfxDTzG3xU8wNcMzSOchb/wD6Iw9NvcaXO/E68dRNvcFoV+Fmk6Q4k6kgn5LFkxS/iXxma7PhaRqJVj4TTyUg5pzOcQG3nvO0H90S4hV3C4gmz2lvI/uNlPcDa2nVa5wtBLSLiYsR7onqqGmuy9UqXBPYxuRjaLeVzyG5P3uoosce9pyGoy+yPH6kr1XqF0udMuImPwjbz/dY2y3TTlt/RWxOkQpjWxsfvTmvGIe4NMa8+Q3PithjmusbHkfod1hxjCB+XfnH1UyJpQACSLRJG+UWa3xJ+q9UGH1nesTJ8Tr5AGPNfPWdGwgkfmjut8hfzWVz9hcxMbmdPf8ARcOmzg6zhYCRbeIn+l11Pstic+HaN290+Vx8CFy+lhssF3eMXjQO3IHy5BXrsJiJzs5gOHlY/MK3E9V/SvJzJbkRFrM4REQBFocS4tSojvuvs0a/0HUrnnaXt050tYYHJp+btT5WVV5ZkkpbLtxntNRoA3DnDYGw8T+0lc27Q9tKlUkTA5bDwH1KpvFuPEnvOk7AfdlXcVxF794HL91mqqvvo0Y8R3nsVW9NgmSZzGpedw93+0LeNR1MNZUGZpLr7g5pEHzt130UB/CIzw5gOz6kf4yfqrXVrtLjTqCLy1xiDvvNwfktM9Ga1qmjWbUcwtewg03XzbOmSM49m5Am9htF81Sjh6+oyvNzsT15O8VrYgVKEZbshovdpghve5SHk2/CPP76Km9wLTBaY9G8nJ7bYF4iS6OVrLrREVOCOHqvB8fsrVfwqqBdoI6fsCVme+tSm1QAMBBvUaXj1hF3XFxoJkHZY6/aN1KmKj2td3Guc1s5mSYLSBIBbvcfRRcHdmt/wTgI9H8T9Wr5/wAEfweUn9lNf83MNPonkOjKQWGZiBrM30MFeanGm/8Abd6xZMsjODlLcxMZptC54DZDuwFR3sNHXUrC/s292v0CnDxY5nMFM52NLnDMyQBFzB6j3qJrdpahL2spgFvo7mYIqZhmEgEgFngZsn+Z3ZipdjaOtS86gafsvOKGCoN9G1jTfQXg9Xc1hyYvEzJc1smJlojmRr5brawmAw1IsZUcKjn5i2GjKckTGURadOhTwQ2yHY8Ed5voySYnvMMcnR4e/VeMRhCDy+/ip3juDLnNcWlzGw4ZQdoIjL4CxGijH1iAY1z+qbyMr4EWj1BofPZQrH6LJy+yNfT/ABDz2/osOLqkNv3hIgbk7CdxMKbxVNgMA7CeQJi06TJUZisCMzXTpteL7+PVVv0y1NfRH0qBPc3M5j43c7kSbAe9blGgGzmuXGSY8gOgA+qz5Qdo5f0K+yRrcfFEdZ8DiNLj70KtfYOmXVHPE5WiD4mLfVVUNn1bmYjqdBC6lwHh3oKLWe1q483HX3aeSsxzut+iFvS/pIoiLUZwvNSYMWsvS+FGDjmKfUbUc3Ek1GuPr7zzMKsdp+B12N9JQ/mM1MXeB4bjqPcugdpqEVXRGpF9DeRP79VCYbEFphtp9gmQetN268zlM3LXDOOvevOZdS432UoYwF9L+VW3tYn87fqL+K5pxjhdbDPyVmFp2OrXDm07q+KVEvM7X/Bp3/8AAP8A3Hx7/wDdWHtNXawNMHWwGrnEWAnfrtCq38Hq4/4Jg61P/scfqprtES7FUm2hozXO82jrZaEYL+TM3DOKVmN/m0HGn0Je9g6jVSVbANqtzUny13eBBvmkEPB1kQY2ubFZMDiLd4QbH6KN4vhHUHGvRLg2SajW+zOr2j5jztqukTYa7E020m6tD3Nect8pa70RMiPWDZgRLrQLLUo8Z9LlFSg1xdTD4g3IqGm/UGBYEE65gN1s4Xj5gekbmad23JHPLGny+UlRoUqobUa2JFjYmDFpM26dEBH4mnhQ9rC0g1AXNIlrS5hBiR7Q1HRsrVxFbCGMzamZtZtPK4ullR0BrzLoEgiHbgqWx3CWVNSbOa8XdIe2A0iDaw0HXmterwFjiS6CTkM3B/luLmaO0BdYdAgI8YjDmo9golz2uY05iJIeC4OuZLQJN1g/5y1shlKmyK7aJzExDmtcHTFiQbCLm03U0eD0yXk6vy5tRIbOUa6CT71kHDqYLnRdxlxsMx5mNbICuiriqriCbMxGkZc9IMEZYF4cT5tglSzeFh0ekAgOD2iBLXDSOWvxW897WA7QJIFzHOBcrw+sc4aIggnqOR6D78eHHSRhxuCkWcQAIy3idjz3Vdr8Oc0ZjmINybzawDQBeZdfkrDRpBrRTe7vOMwPeRMad0/d1nx2GzsLdPDly6TpZAnsp5pjLndMsDSWkRoZggi2oUZ2w4wcFhaLgGuccog6ERJ+AKkO0FQBxYO6A0N1JsTAEnUyRH3HPf4qcV9JVp0we6wE/T91FrZOf0WLhPanD19/Rv3a7T3qcH3yXFcHBI+moXQuB167ABmzNgQHDvDoqL1LNE8nROxfDRVxHpCO7S57vOnu1XRQojsrhWsw1MgQXtD3fqcAT7tPJS60450im3thERWEAvi+ogKL2xo/zHHwI937qqY2nJJgZTeCbTY+LTfUK89sqfeB5t+Uqr0hMDnAuJ5t+gXnZFqmbcb/AOUQ7Krmnd0f/I0f62rbquo4mmaddrajDvyPzB+K91cM0mG2INmk7/kdt4LQq0S0k6Hd0fCo3cdQq0yTWzNwDh7sAcrCX4ckkHVzJJN41bfVb3HsU19Zpn1qYgjoTce8LUwnES2GugTzux36Tt96rxxHhYrEPpPyVGz3D6pnX7HuV+PNr5GfJi9Fj4PxBzmFtQjMyJdzl1j4R9VN065AIqANFzOxGh+njOy5zwziT21HU6rMlQtMA6OiZg72JPkrxgMcH0mEDMJgjcDQwDrrotSe+jPrRDUCMNiAzWm456Z1Ak+qPOfMDmrlgJyzIIOlo8Z85Va49hWOZkaIc0Z266WzD5HyUh2Vx5qU4ce8LHxG/mIPvXQSdao8PAAlhyyeU5gduYadd1qvxVQB4gEgjQGA0ugk8yG3hSUrDiS6O6QD1uOvwXNkHD9mo3EPLm6gFoJlpGoNpE3mOQA5zbBSZXLdSHfmi5yd6Mu2e46LK59SJNRjRGuUxpe5MRMlRWJ41Sa8MdVqPcZs0NAMaxz30O/guohSmflRJ1KYa5xdUgPtl01DW876ct19pVYyiMosACZJ019515dVEYbjlGTDCwGe9aZnxnbbkpbAvDqbbzuD4bodx3FfFmR2FaX5zcwANLRMHSd19xTQ5padxC9l6rvaHtCyjTc4n1Z1tJFt9p3US05/2ux8YsUwYaw3N9mzGvNUXGUqmLxDsgmIE7NA5nzKnKXD6+Lqur1e5TJJk2c4TtyHVWbA4JlNndilSGrt3HpzJ96qvLp6nsviGQvAezApm3ffzizfAK14DDtaYaCTIBqbdWt5+IsFoVK5cA1oNOmbBo/6lX3aD4cyrJw3Dj+QxogZoA937qh7bWy5dHU8HTy02N5NaPcAFmXwL6vQRjCIi6AiIgK72xb3Gu2BIPnCpBrZSB1sbQdDY6TPNdVrUmuaWuEg2IKo/H+yrmS+jL2bt1IHUe0Oov46rJmxNvyRoxZElplXxtMyXjfUgfB7T98l9pYqYD78iDf+672vA3Xum4jT3amPynRzehWOrQDrtgE7ew4/6XfHqshoPlfCAiWwWnX8J8R7DlrDM21yBsfXaPyn2h92WWlVc10GQ74+ezx8QtqWPABgHa9ifyu9k9Cug8txNOo0CoM7Ro72mn5g/d19wjK+FcX0/wCfQdq0RmHUDQ+C1cRhiDNwR7QFx0e3cdV6wuMcwi4bPnTf+33popRbnorvGmbHE+MtquysJaGy03gzy8rhbPZzF5KxHMA/4bH/ACly1MXw+liLt/k1vgf/AC+ahKBr4bE021mkDvAOuWO7jt+fQwVrjKqM1Q0dfL1q46tDHeC0sNjpY082g/AFYsViczS3mIU9kCudp+MEtcJOSmBb8ToBkx4gDlfnbUOFp1GNcXuJIEDvXkAktDY0Ei5Oi0ONYN5a57Q5wMh7RMhwGWco1Fh4eZIieD9o3UQxrgeRMgEiDAmDAFtCNF3Z5l46dvzLFWxbS6lkDRGcOaBe3quMix2n91ZODYoNwwcdRmjaxPdHxCo2FoVKtb0z5bTudxO5FzMa3v8AICXY99SQw92ZLj6jejRvp4KN5EuzR+LgpU61wyb4zx9oGVsucdGi5P37lWMVhczg/Ed90yykLgHYkaEjmbBbTXtZIpXPt1XaeRP+yi6+OkH0Rge3WdqejAfvkFld1fXR6c40jLiaoDgHjO/2aTdByLj9lapLnulxDnN3P/SpfQn7leGUwBeWtO2tWqfoPsnZZAQSGuEAaMHqs/Wd3fLoupaLDcwdA5g7UH2nes49Bs0fYCtfAGTiKA6z9foq+0+oPEq19j6U4lp/DTJ+n1Rc0hXEs6AF9XxfVvMYREQBERAEREBX+OdmKdaXM7j9T+Fx6jY/mHnKo+PwT6Ty2oC13OJzDr+JvUaLrC18bgqdVuWo0OHxB5g7FU5MKrotjK5OTPbIAcJGwm46sdv4FYXSATOZuhdFx0e37Ks3HOzT6Mup9+nqRuPGNP1DzCgS28iZ3O4/UPaHVYahy+TVNKuUeaVbT2htfvD9Dtx0KVMO1wLmxG/In8zfZPVeDS/DDSdvYf8ApOx++i+0nyd2vHv8CPbCiSNTI5piCR+Em46sct/DcSBblqj0lPQ27zf1A6j7koS10BwAJ0/C79J9k9CtevhSDN5G/tt/UPaCHGk+yVbh3Mbmw7vSU/wEyR0aT8isTeKNNnAtO4NiPeo7C4x1MyCBO49R3Qj2T92W/wAQo0MW0Mqgsfq0g3B6HQjoVdGXXZReL0Yq9ZhJIdE631WscVTk5e84W0vOojn5dVB/+nsTRqeiYQ5pv6SYAGneGoPS6lKVOnQkUx6SsdXHab+Qn2QrKyr6K1jf2Za7B69d0DZnyBA1PRa2O4gMoL+4z2WD1n+7/Za2KxPe/wC5V/yU/vktWmwkl5cCfaqO9VvRvP71VWt80XJaPteq6pAeIHs0W/AvP30CaH2XPbtpSpc5vc/ZOy8+kt3czWu1d/aVTvlGw6/7IGACTlDW7ey07T+N6mdPVMFxkEkn2vbd+kew3qvragHqRbV3sM8Pxu6rG4l2sta7Rv8AaVfHk3pp4qw8B7OPrObLdPVYPVaOZ/cpsGnwjC1HuzNBI0BdOZxPIbdAuo9l+Buok1HnvOaG5fwixPnYLc4JwNlBo3fz5dG8lLK/Hi0/JlF5N8IIiK8qCIiAIiIAiIgCIiA+EKvca7MMqS+lDH68mk/6T8FYkUalUtM6qa6OT4zBuYSyo3KdwfVd48j1FlrVac2IJj/GzqD7Q+7Lq3EOH06zcr2zyO48CqLxrgFSjeM9ObOGrf8AxPwWLJgc8o1xmT4ZXi4gd6HNPtbH9Y2PVbGHqRA9ZuwJ7zerTuOi8uZuDH5osej2rF6Ig92x1yn1XdWnY/d1Rv6LdDFxLsguAJMd0kzAeNtDcfBYWUKgc6wDG5RlJm5zZi1w00GovOyk8YAXOcN2t+BNv8y8Vf7Q/p/1LpwwcRpV2wzPa4td0cp/ZRGIpPFJxb3GSBYEvILgCTy1NtSrTxT12+f0UNjDNJ/6vk8D6Lssi0QVOjfJkIblDg0RLtfWOwETy8SvD3l0EgWALW3DKY2LvxO6a+Gimc0ZjyYT/lKh31C4w2C4auPqU48bOPXRWo4fHEN1lznaD23j/QxeqdFzngQHvGjf7Ol48z9nks3DsC6oSKc3PeqGczujdx46+C6X2X7GMY0Oqtgahm56v/ZSlOuERqlPZC9lOyTnn0jjrq86nowfYXR8DgmUm5WCB8SeZKztaAIAgBelpjGpM9W6CIisIBERAEREAREQBERAEREAREQBeXNBEESNwV6RAVTjfZaZfQsd2/tO3Q/0VNr0C0lrmwdC02B/TPqnouuqO4rwilXbDxfZ2/nzCzZcCrlF0ZmuGcwpi7rn1csHUXm/Pe6ykzm6safmt3jXA6lEw4FzfZcNR4HfwN1osIJgbMHwICxuWnpmpNPo3eJmHDxKhsa2KdT9XzqAqa4qPV++ShOIk+jqQJJewAeL2gLsHGRmNqOktnKzKAT7TpHqt+99lucF4C+uWtDCG7MG/wCZ5Ux2d7LPrPzuHLvEd1o5DmV0zhvDqdFuVg8TuT1WmIdFN2pI/gPZ2nQAJAc+PJvRv7qcRFqmUlpGdtvlhERdOBERAEREAREQBERAEREAREQBERAEREAREQGOtSa4FrgCDqCqnxbssW5n0LyLt38jurgviheNV2Sm3PRzLi2jSpXgHZk1IqVZDDBy7u5eAVqxnB6NVwc9gJBnxPXmt4BUx+Pp8llZm1weKNJrQGtAAGgCyIi0lIREQBERAEREAREQBERAEREAREQBERAEREAREQBERAEREAREQBERAEREAREQBERAEREAREQH/9k=">
            <a:hlinkClick r:id="rId2"/>
          </p:cNvPr>
          <p:cNvSpPr>
            <a:spLocks noChangeAspect="1" noChangeArrowheads="1"/>
          </p:cNvSpPr>
          <p:nvPr/>
        </p:nvSpPr>
        <p:spPr bwMode="auto">
          <a:xfrm>
            <a:off x="53975" y="-1790700"/>
            <a:ext cx="3600450" cy="37433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4" descr="data:image/jpeg;base64,/9j/4AAQSkZJRgABAQAAAQABAAD/2wCEAAkGBxITEhUTEhMWFRUXGBgXFxgYGRUYGBYXGBgYFxYXGBkYHSggGholGxUXIjEiJSkrLi4uFx8zODMtNygtLisBCgoKDg0OFxAQGi0lHx0tLS0tLS0tKy0tLS0tLS0tLS0tLS0tLS0tLS0tLi0tLS0tLS0tLS0tLS0tKy0tLS0tK//AABEIAOUA3AMBIgACEQEDEQH/xAAbAAEAAgMBAQAAAAAAAAAAAAAABQYDBAcCAf/EAEQQAAEDAgQDBAgEAwYFBQEAAAEAAhEDIQQSMUEFUWEGInGBEzJCkaGxwfBSYnLRByPhQ4KSosLxFBUzU9IWc5Oz8iT/xAAZAQEAAwEBAAAAAAAAAAAAAAAAAgMEAQX/xAAjEQADAAICAgIDAQEAAAAAAAAAAQIDESExElEyQQRhcRMi/9oADAMBAAIRAxEAPwDuKIiAIiIAiKB7RdqKWELWua57js2LDrJXKpSts6k30TyKlHt1I7tL3u/ovTe1dc3yNA6//pQ/0k74MuaKt4ftIfbaPIkfNS+F4pTfoYPIqapM5o3URF04EREAREQBERAEREAREQBERAEREAREQBERAEREBixVcU2Oe4wGgkrmPaYGqRMZzNR0+yIsJ2EQPJWntdxIAin7LQHvjcn1GeJ19yo2OqTmDybguq+GzPksH5F+T8V9GrDOlshcNjYPddPQ/sVKYbicc2noTHu/3VZOU6GPH917Fdzdbj4+9Zk6noucpl4pcTdv3h8D9VI0eIUyI0HQW97bj4KjYTHn2Tfkdf6qRbiw4Q607XHnbvDykdFdGZP9MprEdAwPEyyAHyOTr/O4U5heJtdE2PwXL6BAMtI0i5v0DXTB8DdSmF4nkADiZ3kQfc1aZysqcHSgV9VRwfGS3Q+SmsFxum/Uhp6q6bTK2iUReWuBEgyOYXpTOBERAEREAREQBERAEREAREQBERAFixVXIxzoLsrSYGpgTA6lZUXGDjXEePs9KfSB5fLnPsA30mwA1gaDyVZq4x7y4lxOYyQCu48d7L4bFD+YwB3422d58/Ncy7Rfw/xFCX0v5rBu0Q4Dq1efkw1PJsjJL4Ke5vJfWVSP66L0SQYcP3X3JOipLT6XDw+P9VsU8U4C/eHx8itFzY6fJfW1I6fJcaTBNYbG/hd4tP3dSOH4l7LtNCCJb7tR5W6Kr5huPMfdlsMxDh+YfHyKJ1PQcpluw72iHBwaOUyzrBEe436KQGJiMze7+IkR03m6pdDGX7riCdjYn6H4qRwnEy22nhp7tvJWzlTKqxluwOMcCHUnwOhInoRJBVpwPHWutUGU8xp+4XO6GNa4WOTabFnwgjzW8azrSJH4gRYc9dFpnKyioOnMeCJBBHRelQ+G8VyRBP8Av05/cK1YXiYNna8xofJXzaZW1okkXljwbgyvSmcCIiAIiIAiIgCIiAIiIAiIgC+FfUQFb7RdkMNiQXFvo3/jbb/ENCuP8Q4Vke4U3tqBpIls3jeDqF03+JXGjSpik0xmEujUiYDfO65Li5OpgjcbHVxkchbyKxZlLrSL8dtLk8ucRZ10a0H1fd96LRo8YMfzhmBIhws4SYE/iW3RLKgzUnBw3ixb4t1CzVFT9GibTPmTl3Ty2QEjUZfkV9Ljvde2kbHyUSwF0+sPMaLKKrm6HMOR/dYQ3lbpsvmeOnyKNbOG9Rxd7EtdyP0O6kMLxFzDe3VsfFuhUJmBsR9+C9tc4eqZHI3Hv1C4tz0Gky00sQal21GjnlaGuPiTN/GFI4PFvo+0528ONx+naPBUlmIE7sP3oQpOhxWo0Q+Ht5FXTm9lVYvR03A8QJAc0kTz58ipahxXSRPhr7ua5pguLtPqPyn8L5jyOo+IVlbjJbMwSLxFnfiBNitUZPRnqNF2oYhrvVcCsq57QxBac2bvblucydz3YCn+Hccdo/vDno7+quVr7INFjRYMNi2P9Uz00KzqZEIiIAiIgCIiAIiIAiIgOPfxIBHE2NN2up5xOmZrXW91MlUPH1gWF3Nuon2nBjvi9y6f/FLhLjXw+MbdtJwZWHJj4AeegzuB8QqJxHhJDH07AMqGejKkkHwFSfCAstJKiSZWMWzuPdGjS5o6uaQ35FV59dzKhLHFpDiJBgxOngr1/wApdUBYNS0iObmA5W+O/mqBjRFR4/M75lWzobL/ANhG1uI1H0Rk9IymamY93MGlrYMCJ72thZbWJwZa4tdqDFiDcdR9FROA8afhS9zJlzSzUgEEg3jUd3Re39oaxE5+9mm0CxGnhZUZMG3wi6MulyXEyNbr4Dy9xUBw/tTJArCPzN+o/ZTtF7HjMxwIO4WaoqO0aJua6PQA2seW39F6BjW3UaLy4EdV9Y47GeigSMs8xPUfsslORdpkcvvRYWkeB+BU5g8IMgBE5jP90G5/vGyaGzBhsC6pl7pGaIPjcTyW1xH0uFADXlxm4iWjlPnCnsA2Jds2w5Ztz5RHkojidQvMDV1wTfKGkHN1vA8ypY++CF9GnTx2Oq7tb4N+hJC8PDif5uKJPJrgPg36rYoYYave97vzG3k1sNjyWaoSBYA8jy6wNVo2VaPeFoOBzUa7pG7Xk38irPwftXiKZDa/81n4oAeOtrH7uqBS77s1wD6uxaxupPUn68lI4fGlrgLkG5BJ7rTZoHU6oqpdBymdqwmKZUaHscHNO/06FZlzjs7xY0XgzNN3rDl+YdQuitIIBGhWrHfkjPc+LPSIisIhERAEREARF5e8ASTAGpOiAhuK1AHuzNzMIhw1tAm29j7pVV4/wWAKtABzCIMQe7HxbEEciBtKsPEMQyoS4HNTd3SfAGSPd7pWoyu+i9rSMzHnWdsogtHMkEkdVVUqhvRQMRgYlzfWHeEcwRtzkCevjfnPbzgvoqgrsH8qt/kqAd5hOmkEHcSu8cZ4Fmb6TDRzyDf9PXaOVuUVd2CbVzB1Nr2vs+m8HK4iYc07O1/odYTuXydOCleV1Pi38MqBJNHEOoibtqtzNHQPB08VFVP4U4zVlXDvG3fcCf8ALHxVu0d2UQLPhMU+mczHFp+B8Qra3+F/EDtS/wAZ+jVIYL+F1YXr12MG4aMx8JdHyRtfYTInhvaUG1YQfxDTzG3xU8wNcMzSOchb/wD6Iw9NvcaXO/E68dRNvcFoV+Fmk6Q4k6kgn5LFkxS/iXxma7PhaRqJVj4TTyUg5pzOcQG3nvO0H90S4hV3C4gmz2lvI/uNlPcDa2nVa5wtBLSLiYsR7onqqGmuy9UqXBPYxuRjaLeVzyG5P3uoosce9pyGoy+yPH6kr1XqF0udMuImPwjbz/dY2y3TTlt/RWxOkQpjWxsfvTmvGIe4NMa8+Q3PithjmusbHkfod1hxjCB+XfnH1UyJpQACSLRJG+UWa3xJ+q9UGH1nesTJ8Tr5AGPNfPWdGwgkfmjut8hfzWVz9hcxMbmdPf8ARcOmzg6zhYCRbeIn+l11Pstic+HaN290+Vx8CFy+lhssF3eMXjQO3IHy5BXrsJiJzs5gOHlY/MK3E9V/SvJzJbkRFrM4REQBFocS4tSojvuvs0a/0HUrnnaXt050tYYHJp+btT5WVV5ZkkpbLtxntNRoA3DnDYGw8T+0lc27Q9tKlUkTA5bDwH1KpvFuPEnvOk7AfdlXcVxF794HL91mqqvvo0Y8R3nsVW9NgmSZzGpedw93+0LeNR1MNZUGZpLr7g5pEHzt130UB/CIzw5gOz6kf4yfqrXVrtLjTqCLy1xiDvvNwfktM9Ga1qmjWbUcwtewg03XzbOmSM49m5Am9htF81Sjh6+oyvNzsT15O8VrYgVKEZbshovdpghve5SHk2/CPP76Km9wLTBaY9G8nJ7bYF4iS6OVrLrREVOCOHqvB8fsrVfwqqBdoI6fsCVme+tSm1QAMBBvUaXj1hF3XFxoJkHZY6/aN1KmKj2td3Guc1s5mSYLSBIBbvcfRRcHdmt/wTgI9H8T9Wr5/wAEfweUn9lNf83MNPonkOjKQWGZiBrM30MFeanGm/8Abd6xZMsjODlLcxMZptC54DZDuwFR3sNHXUrC/s292v0CnDxY5nMFM52NLnDMyQBFzB6j3qJrdpahL2spgFvo7mYIqZhmEgEgFngZsn+Z3ZipdjaOtS86gafsvOKGCoN9G1jTfQXg9Xc1hyYvEzJc1smJlojmRr5brawmAw1IsZUcKjn5i2GjKckTGURadOhTwQ2yHY8Ed5voySYnvMMcnR4e/VeMRhCDy+/ip3juDLnNcWlzGw4ZQdoIjL4CxGijH1iAY1z+qbyMr4EWj1BofPZQrH6LJy+yNfT/ABDz2/osOLqkNv3hIgbk7CdxMKbxVNgMA7CeQJi06TJUZisCMzXTpteL7+PVVv0y1NfRH0qBPc3M5j43c7kSbAe9blGgGzmuXGSY8gOgA+qz5Qdo5f0K+yRrcfFEdZ8DiNLj70KtfYOmXVHPE5WiD4mLfVVUNn1bmYjqdBC6lwHh3oKLWe1q483HX3aeSsxzut+iFvS/pIoiLUZwvNSYMWsvS+FGDjmKfUbUc3Ek1GuPr7zzMKsdp+B12N9JQ/mM1MXeB4bjqPcugdpqEVXRGpF9DeRP79VCYbEFphtp9gmQetN268zlM3LXDOOvevOZdS432UoYwF9L+VW3tYn87fqL+K5pxjhdbDPyVmFp2OrXDm07q+KVEvM7X/Bp3/8AAP8A3Hx7/wDdWHtNXawNMHWwGrnEWAnfrtCq38Hq4/4Jg61P/scfqprtES7FUm2hozXO82jrZaEYL+TM3DOKVmN/m0HGn0Je9g6jVSVbANqtzUny13eBBvmkEPB1kQY2ubFZMDiLd4QbH6KN4vhHUHGvRLg2SajW+zOr2j5jztqukTYa7E020m6tD3Nect8pa70RMiPWDZgRLrQLLUo8Z9LlFSg1xdTD4g3IqGm/UGBYEE65gN1s4Xj5gekbmad23JHPLGny+UlRoUqobUa2JFjYmDFpM26dEBH4mnhQ9rC0g1AXNIlrS5hBiR7Q1HRsrVxFbCGMzamZtZtPK4ullR0BrzLoEgiHbgqWx3CWVNSbOa8XdIe2A0iDaw0HXmterwFjiS6CTkM3B/luLmaO0BdYdAgI8YjDmo9golz2uY05iJIeC4OuZLQJN1g/5y1shlKmyK7aJzExDmtcHTFiQbCLm03U0eD0yXk6vy5tRIbOUa6CT71kHDqYLnRdxlxsMx5mNbICuiriqriCbMxGkZc9IMEZYF4cT5tglSzeFh0ekAgOD2iBLXDSOWvxW897WA7QJIFzHOBcrw+sc4aIggnqOR6D78eHHSRhxuCkWcQAIy3idjz3Vdr8Oc0ZjmINybzawDQBeZdfkrDRpBrRTe7vOMwPeRMad0/d1nx2GzsLdPDly6TpZAnsp5pjLndMsDSWkRoZggi2oUZ2w4wcFhaLgGuccog6ERJ+AKkO0FQBxYO6A0N1JsTAEnUyRH3HPf4qcV9JVp0we6wE/T91FrZOf0WLhPanD19/Rv3a7T3qcH3yXFcHBI+moXQuB167ABmzNgQHDvDoqL1LNE8nROxfDRVxHpCO7S57vOnu1XRQojsrhWsw1MgQXtD3fqcAT7tPJS60450im3thERWEAvi+ogKL2xo/zHHwI937qqY2nJJgZTeCbTY+LTfUK89sqfeB5t+Uqr0hMDnAuJ5t+gXnZFqmbcb/AOUQ7Krmnd0f/I0f62rbquo4mmaddrajDvyPzB+K91cM0mG2INmk7/kdt4LQq0S0k6Hd0fCo3cdQq0yTWzNwDh7sAcrCX4ckkHVzJJN41bfVb3HsU19Zpn1qYgjoTce8LUwnES2GugTzux36Tt96rxxHhYrEPpPyVGz3D6pnX7HuV+PNr5GfJi9Fj4PxBzmFtQjMyJdzl1j4R9VN065AIqANFzOxGh+njOy5zwziT21HU6rMlQtMA6OiZg72JPkrxgMcH0mEDMJgjcDQwDrrotSe+jPrRDUCMNiAzWm456Z1Ak+qPOfMDmrlgJyzIIOlo8Z85Va49hWOZkaIc0Z266WzD5HyUh2Vx5qU4ce8LHxG/mIPvXQSdao8PAAlhyyeU5gduYadd1qvxVQB4gEgjQGA0ugk8yG3hSUrDiS6O6QD1uOvwXNkHD9mo3EPLm6gFoJlpGoNpE3mOQA5zbBSZXLdSHfmi5yd6Mu2e46LK59SJNRjRGuUxpe5MRMlRWJ41Sa8MdVqPcZs0NAMaxz30O/guohSmflRJ1KYa5xdUgPtl01DW876ct19pVYyiMosACZJ019515dVEYbjlGTDCwGe9aZnxnbbkpbAvDqbbzuD4bodx3FfFmR2FaX5zcwANLRMHSd19xTQ5padxC9l6rvaHtCyjTc4n1Z1tJFt9p3US05/2ux8YsUwYaw3N9mzGvNUXGUqmLxDsgmIE7NA5nzKnKXD6+Lqur1e5TJJk2c4TtyHVWbA4JlNndilSGrt3HpzJ96qvLp6nsviGQvAezApm3ffzizfAK14DDtaYaCTIBqbdWt5+IsFoVK5cA1oNOmbBo/6lX3aD4cyrJw3Dj+QxogZoA937qh7bWy5dHU8HTy02N5NaPcAFmXwL6vQRjCIi6AiIgK72xb3Gu2BIPnCpBrZSB1sbQdDY6TPNdVrUmuaWuEg2IKo/H+yrmS+jL2bt1IHUe0Oov46rJmxNvyRoxZElplXxtMyXjfUgfB7T98l9pYqYD78iDf+672vA3Xum4jT3amPynRzehWOrQDrtgE7ew4/6XfHqshoPlfCAiWwWnX8J8R7DlrDM21yBsfXaPyn2h92WWlVc10GQ74+ezx8QtqWPABgHa9ifyu9k9Cug8txNOo0CoM7Ro72mn5g/d19wjK+FcX0/wCfQdq0RmHUDQ+C1cRhiDNwR7QFx0e3cdV6wuMcwi4bPnTf+33popRbnorvGmbHE+MtquysJaGy03gzy8rhbPZzF5KxHMA/4bH/ACly1MXw+liLt/k1vgf/AC+ahKBr4bE021mkDvAOuWO7jt+fQwVrjKqM1Q0dfL1q46tDHeC0sNjpY082g/AFYsViczS3mIU9kCudp+MEtcJOSmBb8ToBkx4gDlfnbUOFp1GNcXuJIEDvXkAktDY0Ei5Oi0ONYN5a57Q5wMh7RMhwGWco1Fh4eZIieD9o3UQxrgeRMgEiDAmDAFtCNF3Z5l46dvzLFWxbS6lkDRGcOaBe3quMix2n91ZODYoNwwcdRmjaxPdHxCo2FoVKtb0z5bTudxO5FzMa3v8AICXY99SQw92ZLj6jejRvp4KN5EuzR+LgpU61wyb4zx9oGVsucdGi5P37lWMVhczg/Ed90yykLgHYkaEjmbBbTXtZIpXPt1XaeRP+yi6+OkH0Rge3WdqejAfvkFld1fXR6c40jLiaoDgHjO/2aTdByLj9lapLnulxDnN3P/SpfQn7leGUwBeWtO2tWqfoPsnZZAQSGuEAaMHqs/Wd3fLoupaLDcwdA5g7UH2nes49Bs0fYCtfAGTiKA6z9foq+0+oPEq19j6U4lp/DTJ+n1Rc0hXEs6AF9XxfVvMYREQBERAEREBX+OdmKdaXM7j9T+Fx6jY/mHnKo+PwT6Ty2oC13OJzDr+JvUaLrC18bgqdVuWo0OHxB5g7FU5MKrotjK5OTPbIAcJGwm46sdv4FYXSATOZuhdFx0e37Ks3HOzT6Mup9+nqRuPGNP1DzCgS28iZ3O4/UPaHVYahy+TVNKuUeaVbT2htfvD9Dtx0KVMO1wLmxG/In8zfZPVeDS/DDSdvYf8ApOx++i+0nyd2vHv8CPbCiSNTI5piCR+Em46sct/DcSBblqj0lPQ27zf1A6j7koS10BwAJ0/C79J9k9CtevhSDN5G/tt/UPaCHGk+yVbh3Mbmw7vSU/wEyR0aT8isTeKNNnAtO4NiPeo7C4x1MyCBO49R3Qj2T92W/wAQo0MW0Mqgsfq0g3B6HQjoVdGXXZReL0Yq9ZhJIdE631WscVTk5e84W0vOojn5dVB/+nsTRqeiYQ5pv6SYAGneGoPS6lKVOnQkUx6SsdXHab+Qn2QrKyr6K1jf2Za7B69d0DZnyBA1PRa2O4gMoL+4z2WD1n+7/Za2KxPe/wC5V/yU/vktWmwkl5cCfaqO9VvRvP71VWt80XJaPteq6pAeIHs0W/AvP30CaH2XPbtpSpc5vc/ZOy8+kt3czWu1d/aVTvlGw6/7IGACTlDW7ey07T+N6mdPVMFxkEkn2vbd+kew3qvragHqRbV3sM8Pxu6rG4l2sta7Rv8AaVfHk3pp4qw8B7OPrObLdPVYPVaOZ/cpsGnwjC1HuzNBI0BdOZxPIbdAuo9l+Buok1HnvOaG5fwixPnYLc4JwNlBo3fz5dG8lLK/Hi0/JlF5N8IIiK8qCIiAIiIAiIgCIiA+EKvca7MMqS+lDH68mk/6T8FYkUalUtM6qa6OT4zBuYSyo3KdwfVd48j1FlrVac2IJj/GzqD7Q+7Lq3EOH06zcr2zyO48CqLxrgFSjeM9ObOGrf8AxPwWLJgc8o1xmT4ZXi4gd6HNPtbH9Y2PVbGHqRA9ZuwJ7zerTuOi8uZuDH5osej2rF6Ig92x1yn1XdWnY/d1Rv6LdDFxLsguAJMd0kzAeNtDcfBYWUKgc6wDG5RlJm5zZi1w00GovOyk8YAXOcN2t+BNv8y8Vf7Q/p/1LpwwcRpV2wzPa4td0cp/ZRGIpPFJxb3GSBYEvILgCTy1NtSrTxT12+f0UNjDNJ/6vk8D6Lssi0QVOjfJkIblDg0RLtfWOwETy8SvD3l0EgWALW3DKY2LvxO6a+Gimc0ZjyYT/lKh31C4w2C4auPqU48bOPXRWo4fHEN1lznaD23j/QxeqdFzngQHvGjf7Ol48z9nks3DsC6oSKc3PeqGczujdx46+C6X2X7GMY0Oqtgahm56v/ZSlOuERqlPZC9lOyTnn0jjrq86nowfYXR8DgmUm5WCB8SeZKztaAIAgBelpjGpM9W6CIisIBERAEREAREQBERAEREAREQBeXNBEESNwV6RAVTjfZaZfQsd2/tO3Q/0VNr0C0lrmwdC02B/TPqnouuqO4rwilXbDxfZ2/nzCzZcCrlF0ZmuGcwpi7rn1csHUXm/Pe6ykzm6safmt3jXA6lEw4FzfZcNR4HfwN1osIJgbMHwICxuWnpmpNPo3eJmHDxKhsa2KdT9XzqAqa4qPV++ShOIk+jqQJJewAeL2gLsHGRmNqOktnKzKAT7TpHqt+99lucF4C+uWtDCG7MG/wCZ5Ux2d7LPrPzuHLvEd1o5DmV0zhvDqdFuVg8TuT1WmIdFN2pI/gPZ2nQAJAc+PJvRv7qcRFqmUlpGdtvlhERdOBERAEREAREQBERAEREAREQBERAEREAREQGOtSa4FrgCDqCqnxbssW5n0LyLt38jurgviheNV2Sm3PRzLi2jSpXgHZk1IqVZDDBy7u5eAVqxnB6NVwc9gJBnxPXmt4BUx+Pp8llZm1weKNJrQGtAAGgCyIi0lIREQBERAEREAREQBERAEREAREQBERAEREAREQBERAEREAREQBERAEREAREQBERAEREAREQH/9k=">
            <a:hlinkClick r:id="rId2"/>
          </p:cNvPr>
          <p:cNvSpPr>
            <a:spLocks noChangeAspect="1" noChangeArrowheads="1"/>
          </p:cNvSpPr>
          <p:nvPr/>
        </p:nvSpPr>
        <p:spPr bwMode="auto">
          <a:xfrm>
            <a:off x="206375" y="-1638300"/>
            <a:ext cx="3600450" cy="374332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4102" name="Picture 6" descr="http://a2.mzstatic.com/us/r30/Purple5/v4/ab/56/7c/ab567c2b-e74e-5f6a-71ec-c519f1d68947/screen480x480.jpe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1447801"/>
            <a:ext cx="4572000" cy="480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37506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Properties of Money </a:t>
            </a:r>
            <a:br>
              <a:rPr lang="en-US" dirty="0" smtClean="0"/>
            </a:br>
            <a:r>
              <a:rPr lang="en-US" dirty="0" smtClean="0"/>
              <a:t>#1 The Physical</a:t>
            </a:r>
            <a:endParaRPr lang="en-US" dirty="0"/>
          </a:p>
        </p:txBody>
      </p:sp>
      <p:sp>
        <p:nvSpPr>
          <p:cNvPr id="3" name="Content Placeholder 2"/>
          <p:cNvSpPr>
            <a:spLocks noGrp="1"/>
          </p:cNvSpPr>
          <p:nvPr>
            <p:ph sz="half" idx="1"/>
          </p:nvPr>
        </p:nvSpPr>
        <p:spPr>
          <a:xfrm>
            <a:off x="228600" y="1600200"/>
            <a:ext cx="4267200" cy="5181600"/>
          </a:xfrm>
        </p:spPr>
        <p:txBody>
          <a:bodyPr>
            <a:normAutofit fontScale="92500" lnSpcReduction="10000"/>
          </a:bodyPr>
          <a:lstStyle/>
          <a:p>
            <a:r>
              <a:rPr lang="en-US" b="1" dirty="0" smtClean="0"/>
              <a:t>Durability</a:t>
            </a:r>
            <a:r>
              <a:rPr lang="en-US" dirty="0" smtClean="0"/>
              <a:t>-the money should last</a:t>
            </a:r>
          </a:p>
          <a:p>
            <a:r>
              <a:rPr lang="en-US" b="1" dirty="0" smtClean="0"/>
              <a:t>Portability</a:t>
            </a:r>
            <a:r>
              <a:rPr lang="en-US" dirty="0" smtClean="0"/>
              <a:t>—money needs to be small, light and easy to carry.</a:t>
            </a:r>
          </a:p>
          <a:p>
            <a:r>
              <a:rPr lang="en-US" b="1" dirty="0" smtClean="0"/>
              <a:t>Divisibility</a:t>
            </a:r>
            <a:r>
              <a:rPr lang="en-US" dirty="0" smtClean="0"/>
              <a:t>—for example the dollar can be divided into pennies, nickels, dimes, or quarters.</a:t>
            </a:r>
          </a:p>
          <a:p>
            <a:r>
              <a:rPr lang="en-US" b="1" dirty="0" smtClean="0"/>
              <a:t>Uniformity</a:t>
            </a:r>
            <a:r>
              <a:rPr lang="en-US" dirty="0" smtClean="0"/>
              <a:t>—money must be uniform, so it is more difficult to make counterfeit money.</a:t>
            </a:r>
            <a:endParaRPr lang="en-US" dirty="0"/>
          </a:p>
        </p:txBody>
      </p:sp>
      <p:sp>
        <p:nvSpPr>
          <p:cNvPr id="4" name="Content Placeholder 3"/>
          <p:cNvSpPr>
            <a:spLocks noGrp="1"/>
          </p:cNvSpPr>
          <p:nvPr>
            <p:ph sz="half" idx="2"/>
          </p:nvPr>
        </p:nvSpPr>
        <p:spPr/>
        <p:txBody>
          <a:bodyPr>
            <a:normAutofit fontScale="92500" lnSpcReduction="10000"/>
          </a:bodyPr>
          <a:lstStyle/>
          <a:p>
            <a:endParaRPr lang="en-US"/>
          </a:p>
        </p:txBody>
      </p:sp>
      <p:pic>
        <p:nvPicPr>
          <p:cNvPr id="5122" name="Picture 2" descr="http://news.coinupdate.com/wp-content/uploads/2015/02/coins.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1524000"/>
            <a:ext cx="4572000" cy="457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21744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Properties of Money </a:t>
            </a:r>
            <a:br>
              <a:rPr lang="en-US" dirty="0" smtClean="0"/>
            </a:br>
            <a:r>
              <a:rPr lang="en-US" dirty="0" smtClean="0"/>
              <a:t>#2 Economic</a:t>
            </a:r>
            <a:endParaRPr lang="en-US" dirty="0"/>
          </a:p>
        </p:txBody>
      </p:sp>
      <p:sp>
        <p:nvSpPr>
          <p:cNvPr id="3" name="Content Placeholder 2"/>
          <p:cNvSpPr>
            <a:spLocks noGrp="1"/>
          </p:cNvSpPr>
          <p:nvPr>
            <p:ph sz="half" idx="1"/>
          </p:nvPr>
        </p:nvSpPr>
        <p:spPr/>
        <p:txBody>
          <a:bodyPr>
            <a:normAutofit fontScale="85000" lnSpcReduction="10000"/>
          </a:bodyPr>
          <a:lstStyle/>
          <a:p>
            <a:r>
              <a:rPr lang="en-US" b="1" dirty="0" smtClean="0"/>
              <a:t>Stability of Value</a:t>
            </a:r>
            <a:r>
              <a:rPr lang="en-US" dirty="0" smtClean="0"/>
              <a:t>—Money’s purchasing power, or value, should be relatively stable.</a:t>
            </a:r>
          </a:p>
          <a:p>
            <a:r>
              <a:rPr lang="en-US" b="1" dirty="0" smtClean="0"/>
              <a:t>Scarcity</a:t>
            </a:r>
            <a:r>
              <a:rPr lang="en-US" dirty="0" smtClean="0"/>
              <a:t>—Money must be </a:t>
            </a:r>
            <a:r>
              <a:rPr lang="en-US" dirty="0" smtClean="0"/>
              <a:t>scarce </a:t>
            </a:r>
            <a:r>
              <a:rPr lang="en-US" dirty="0" smtClean="0"/>
              <a:t>to have any value.</a:t>
            </a:r>
          </a:p>
          <a:p>
            <a:r>
              <a:rPr lang="en-US" b="1" dirty="0" smtClean="0"/>
              <a:t>Acceptability</a:t>
            </a:r>
            <a:r>
              <a:rPr lang="en-US" dirty="0" smtClean="0"/>
              <a:t>—People who use the money must agree that it is acceptable. In another words, they will accept money for goods and services b/c others will also accept it as payment.</a:t>
            </a:r>
            <a:endParaRPr lang="en-US" dirty="0"/>
          </a:p>
        </p:txBody>
      </p:sp>
      <p:sp>
        <p:nvSpPr>
          <p:cNvPr id="4" name="Content Placeholder 3"/>
          <p:cNvSpPr>
            <a:spLocks noGrp="1"/>
          </p:cNvSpPr>
          <p:nvPr>
            <p:ph sz="half" idx="2"/>
          </p:nvPr>
        </p:nvSpPr>
        <p:spPr/>
        <p:txBody>
          <a:bodyPr>
            <a:normAutofit fontScale="85000" lnSpcReduction="10000"/>
          </a:bodyPr>
          <a:lstStyle/>
          <a:p>
            <a:endParaRPr lang="en-US"/>
          </a:p>
        </p:txBody>
      </p:sp>
      <p:sp>
        <p:nvSpPr>
          <p:cNvPr id="5" name="AutoShape 2" descr="https://i.guim.co.uk/img/static/sys-images/Society/Pix/cartoons/2014/6/30/1404146049309/The-minimum-income-standa-011.jpg?w=620&amp;q=85&amp;auto=format&amp;sharp=10&amp;s=59772076d40d8e5a2b916ebb871b3408">
            <a:hlinkClick r:id="rId2"/>
          </p:cNvPr>
          <p:cNvSpPr>
            <a:spLocks noChangeAspect="1" noChangeArrowheads="1"/>
          </p:cNvSpPr>
          <p:nvPr/>
        </p:nvSpPr>
        <p:spPr bwMode="auto">
          <a:xfrm>
            <a:off x="155575" y="-1698625"/>
            <a:ext cx="5905500" cy="35433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4" descr="https://i.guim.co.uk/img/static/sys-images/Society/Pix/cartoons/2014/6/30/1404146049309/The-minimum-income-standa-011.jpg?w=620&amp;q=85&amp;auto=format&amp;sharp=10&amp;s=59772076d40d8e5a2b916ebb871b3408">
            <a:hlinkClick r:id="rId2"/>
          </p:cNvPr>
          <p:cNvSpPr>
            <a:spLocks noChangeAspect="1" noChangeArrowheads="1"/>
          </p:cNvSpPr>
          <p:nvPr/>
        </p:nvSpPr>
        <p:spPr bwMode="auto">
          <a:xfrm>
            <a:off x="307975" y="-1546225"/>
            <a:ext cx="5905500" cy="35433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6150" name="Picture 6" descr="https://timedotcom.files.wordpress.com/2014/06/201406_cou_g.jpg?quality=75&amp;strip=color&amp;w=1100">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48200" y="1524000"/>
            <a:ext cx="4391025" cy="5286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64591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Money</a:t>
            </a:r>
            <a:endParaRPr lang="en-US" dirty="0"/>
          </a:p>
        </p:txBody>
      </p:sp>
      <p:sp>
        <p:nvSpPr>
          <p:cNvPr id="3" name="Content Placeholder 2"/>
          <p:cNvSpPr>
            <a:spLocks noGrp="1"/>
          </p:cNvSpPr>
          <p:nvPr>
            <p:ph sz="half" idx="1"/>
          </p:nvPr>
        </p:nvSpPr>
        <p:spPr>
          <a:xfrm>
            <a:off x="457200" y="1600200"/>
            <a:ext cx="4038600" cy="5029200"/>
          </a:xfrm>
        </p:spPr>
        <p:txBody>
          <a:bodyPr>
            <a:normAutofit fontScale="85000" lnSpcReduction="20000"/>
          </a:bodyPr>
          <a:lstStyle/>
          <a:p>
            <a:r>
              <a:rPr lang="en-US" dirty="0" smtClean="0"/>
              <a:t>Money draws its value from three possible sources.</a:t>
            </a:r>
          </a:p>
          <a:p>
            <a:r>
              <a:rPr lang="en-US" b="1" dirty="0" smtClean="0"/>
              <a:t>Commodity Money</a:t>
            </a:r>
            <a:r>
              <a:rPr lang="en-US" dirty="0" smtClean="0"/>
              <a:t>—derives its value from the type of material from which it is composed.</a:t>
            </a:r>
          </a:p>
          <a:p>
            <a:r>
              <a:rPr lang="en-US" b="1" dirty="0" smtClean="0"/>
              <a:t>Representative Money</a:t>
            </a:r>
            <a:r>
              <a:rPr lang="en-US" dirty="0" smtClean="0"/>
              <a:t>—is paper backed by something tangible—such as silver or gold—that gives it value.</a:t>
            </a:r>
          </a:p>
          <a:p>
            <a:r>
              <a:rPr lang="en-US" b="1" dirty="0" smtClean="0"/>
              <a:t>Fiat Money</a:t>
            </a:r>
            <a:r>
              <a:rPr lang="en-US" dirty="0" smtClean="0"/>
              <a:t>—has no tangible backing, but it is declared by the government that issues it, and accepted by citizens who use it, to have worth.</a:t>
            </a:r>
            <a:endParaRPr lang="en-US" dirty="0"/>
          </a:p>
        </p:txBody>
      </p:sp>
      <p:sp>
        <p:nvSpPr>
          <p:cNvPr id="4" name="Content Placeholder 3"/>
          <p:cNvSpPr>
            <a:spLocks noGrp="1"/>
          </p:cNvSpPr>
          <p:nvPr>
            <p:ph sz="half" idx="2"/>
          </p:nvPr>
        </p:nvSpPr>
        <p:spPr/>
        <p:txBody>
          <a:bodyPr>
            <a:normAutofit fontScale="85000" lnSpcReduction="20000"/>
          </a:bodyPr>
          <a:lstStyle/>
          <a:p>
            <a:endParaRPr lang="en-US"/>
          </a:p>
        </p:txBody>
      </p:sp>
      <p:pic>
        <p:nvPicPr>
          <p:cNvPr id="7170" name="Picture 2" descr="http://images.wisegeek.com/rare-greek-silver-coins.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69041" y="1600200"/>
            <a:ext cx="4324350" cy="4648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86715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Money in the Unites States</a:t>
            </a:r>
            <a:endParaRPr lang="en-US" dirty="0"/>
          </a:p>
        </p:txBody>
      </p:sp>
      <p:sp>
        <p:nvSpPr>
          <p:cNvPr id="3" name="Content Placeholder 2"/>
          <p:cNvSpPr>
            <a:spLocks noGrp="1"/>
          </p:cNvSpPr>
          <p:nvPr>
            <p:ph sz="half" idx="1"/>
          </p:nvPr>
        </p:nvSpPr>
        <p:spPr/>
        <p:txBody>
          <a:bodyPr>
            <a:normAutofit fontScale="85000" lnSpcReduction="10000"/>
          </a:bodyPr>
          <a:lstStyle/>
          <a:p>
            <a:r>
              <a:rPr lang="en-US" dirty="0" smtClean="0"/>
              <a:t>In the narrowest sense, money consists of what can be used immediately for transitions—currency, demand deposits, and other checkable deposits.</a:t>
            </a:r>
          </a:p>
          <a:p>
            <a:r>
              <a:rPr lang="en-US" b="1" dirty="0" smtClean="0"/>
              <a:t>Currency</a:t>
            </a:r>
            <a:r>
              <a:rPr lang="en-US" dirty="0" smtClean="0"/>
              <a:t> is paper money and coin. </a:t>
            </a:r>
          </a:p>
          <a:p>
            <a:r>
              <a:rPr lang="en-US" dirty="0" smtClean="0"/>
              <a:t>Checking accounts are called </a:t>
            </a:r>
            <a:r>
              <a:rPr lang="en-US" b="1" dirty="0" smtClean="0"/>
              <a:t>demand deposits </a:t>
            </a:r>
            <a:r>
              <a:rPr lang="en-US" dirty="0" smtClean="0"/>
              <a:t>b/c funds in checking accounts can be converted into currency “on demand.”</a:t>
            </a:r>
          </a:p>
          <a:p>
            <a:endParaRPr lang="en-US" dirty="0" smtClean="0"/>
          </a:p>
          <a:p>
            <a:endParaRPr lang="en-US" dirty="0"/>
          </a:p>
        </p:txBody>
      </p:sp>
      <p:sp>
        <p:nvSpPr>
          <p:cNvPr id="4" name="Content Placeholder 3"/>
          <p:cNvSpPr>
            <a:spLocks noGrp="1"/>
          </p:cNvSpPr>
          <p:nvPr>
            <p:ph sz="half" idx="2"/>
          </p:nvPr>
        </p:nvSpPr>
        <p:spPr/>
        <p:txBody>
          <a:bodyPr>
            <a:normAutofit fontScale="85000" lnSpcReduction="10000"/>
          </a:bodyPr>
          <a:lstStyle/>
          <a:p>
            <a:endParaRPr lang="en-US"/>
          </a:p>
        </p:txBody>
      </p:sp>
      <p:pic>
        <p:nvPicPr>
          <p:cNvPr id="8194" name="Picture 2" descr="http://st.depositphotos.com/1014014/2869/i/950/depositphotos_28690857-demand-deposits-road-sign-illustration.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8201" y="1371600"/>
            <a:ext cx="4492840" cy="51339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61858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4044</TotalTime>
  <Words>684</Words>
  <Application>Microsoft Office PowerPoint</Application>
  <PresentationFormat>On-screen Show (4:3)</PresentationFormat>
  <Paragraphs>45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Chapter 10: Money and Banking Section 1:  Money: Its Functions and Properties pg.288-295</vt:lpstr>
      <vt:lpstr>Key Concept</vt:lpstr>
      <vt:lpstr>Function 1</vt:lpstr>
      <vt:lpstr>Function 2</vt:lpstr>
      <vt:lpstr>Function 3</vt:lpstr>
      <vt:lpstr>Properties of Money  #1 The Physical</vt:lpstr>
      <vt:lpstr>Properties of Money  #2 Economic</vt:lpstr>
      <vt:lpstr>Types of Money</vt:lpstr>
      <vt:lpstr>Money in the Unites States</vt:lpstr>
      <vt:lpstr>Are Savings Accounts Money?</vt:lpstr>
      <vt:lpstr>How Much Money is  in Supply in the U.S.?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10: Money and Banking Section 1:  Money: Its Functions and Properties pg.288-295</dc:title>
  <dc:creator>Clayton Bishop</dc:creator>
  <cp:lastModifiedBy>Clayton Bishop</cp:lastModifiedBy>
  <cp:revision>19</cp:revision>
  <dcterms:created xsi:type="dcterms:W3CDTF">2016-02-16T21:40:10Z</dcterms:created>
  <dcterms:modified xsi:type="dcterms:W3CDTF">2016-02-25T16:00:39Z</dcterms:modified>
</cp:coreProperties>
</file>